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24"/>
  </p:notesMasterIdLst>
  <p:handoutMasterIdLst>
    <p:handoutMasterId r:id="rId25"/>
  </p:handoutMasterIdLst>
  <p:sldIdLst>
    <p:sldId id="300" r:id="rId4"/>
    <p:sldId id="386" r:id="rId5"/>
    <p:sldId id="968" r:id="rId6"/>
    <p:sldId id="969" r:id="rId7"/>
    <p:sldId id="970" r:id="rId8"/>
    <p:sldId id="972" r:id="rId9"/>
    <p:sldId id="973" r:id="rId10"/>
    <p:sldId id="988" r:id="rId11"/>
    <p:sldId id="983" r:id="rId12"/>
    <p:sldId id="984" r:id="rId13"/>
    <p:sldId id="985" r:id="rId14"/>
    <p:sldId id="986" r:id="rId15"/>
    <p:sldId id="987" r:id="rId16"/>
    <p:sldId id="974" r:id="rId17"/>
    <p:sldId id="1000" r:id="rId18"/>
    <p:sldId id="1001" r:id="rId19"/>
    <p:sldId id="1002" r:id="rId20"/>
    <p:sldId id="975" r:id="rId21"/>
    <p:sldId id="976" r:id="rId22"/>
    <p:sldId id="977" r:id="rId23"/>
  </p:sldIdLst>
  <p:sldSz cx="9144000" cy="6858000" type="screen4x3"/>
  <p:notesSz cx="6802438" cy="99345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00">
          <p15:clr>
            <a:srgbClr val="A4A3A4"/>
          </p15:clr>
        </p15:guide>
        <p15:guide id="2" pos="29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000"/>
    <a:srgbClr val="FF3300"/>
    <a:srgbClr val="0033CC"/>
    <a:srgbClr val="0000CC"/>
    <a:srgbClr val="9A0000"/>
    <a:srgbClr val="8AB967"/>
    <a:srgbClr val="FFFF00"/>
    <a:srgbClr val="FFCC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56" autoAdjust="0"/>
    <p:restoredTop sz="96220" autoAdjust="0"/>
  </p:normalViewPr>
  <p:slideViewPr>
    <p:cSldViewPr>
      <p:cViewPr varScale="1">
        <p:scale>
          <a:sx n="69" d="100"/>
          <a:sy n="69" d="100"/>
        </p:scale>
        <p:origin x="1020" y="30"/>
      </p:cViewPr>
      <p:guideLst>
        <p:guide orient="horz" pos="2000"/>
        <p:guide pos="2904"/>
      </p:guideLst>
    </p:cSldViewPr>
  </p:slideViewPr>
  <p:outlineViewPr>
    <p:cViewPr>
      <p:scale>
        <a:sx n="33" d="100"/>
        <a:sy n="33" d="100"/>
      </p:scale>
      <p:origin x="0" y="436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8253" cy="497047"/>
          </a:xfrm>
          <a:prstGeom prst="rect">
            <a:avLst/>
          </a:prstGeom>
        </p:spPr>
        <p:txBody>
          <a:bodyPr vert="horz" lIns="91486" tIns="45742" rIns="91486" bIns="45742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2597" y="1"/>
            <a:ext cx="2948253" cy="497047"/>
          </a:xfrm>
          <a:prstGeom prst="rect">
            <a:avLst/>
          </a:prstGeom>
        </p:spPr>
        <p:txBody>
          <a:bodyPr vert="horz" lIns="91486" tIns="45742" rIns="91486" bIns="45742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1B6B25D0-CED6-4FA3-9FBD-76C0D398135E}" type="datetimeFigureOut">
              <a:rPr lang="en-US"/>
              <a:t>10/30/2025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435942"/>
            <a:ext cx="2948253" cy="497047"/>
          </a:xfrm>
          <a:prstGeom prst="rect">
            <a:avLst/>
          </a:prstGeom>
        </p:spPr>
        <p:txBody>
          <a:bodyPr vert="horz" lIns="91486" tIns="45742" rIns="91486" bIns="45742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2597" y="9435942"/>
            <a:ext cx="2948253" cy="497047"/>
          </a:xfrm>
          <a:prstGeom prst="rect">
            <a:avLst/>
          </a:prstGeom>
        </p:spPr>
        <p:txBody>
          <a:bodyPr vert="horz" lIns="91486" tIns="45742" rIns="91486" bIns="45742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D46DE47E-8D15-4799-B9EE-D64C05C65FA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730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8253" cy="497047"/>
          </a:xfrm>
          <a:prstGeom prst="rect">
            <a:avLst/>
          </a:prstGeom>
        </p:spPr>
        <p:txBody>
          <a:bodyPr vert="horz" wrap="square" lIns="91486" tIns="45742" rIns="91486" bIns="45742" numCol="1" anchor="t" anchorCtr="0" compatLnSpc="1"/>
          <a:lstStyle>
            <a:lvl1pPr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2597" y="1"/>
            <a:ext cx="2948253" cy="497047"/>
          </a:xfrm>
          <a:prstGeom prst="rect">
            <a:avLst/>
          </a:prstGeom>
        </p:spPr>
        <p:txBody>
          <a:bodyPr vert="horz" wrap="square" lIns="91486" tIns="45742" rIns="91486" bIns="45742" numCol="1" anchor="t" anchorCtr="0" compatLnSpc="1"/>
          <a:lstStyle>
            <a:lvl1pPr algn="r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90F51A3-7C91-4A8F-866D-2574B081C9FC}" type="datetimeFigureOut">
              <a:rPr lang="zh-CN" altLang="en-US"/>
              <a:t>2025/10/30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86" tIns="45742" rIns="91486" bIns="45742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244" y="4719560"/>
            <a:ext cx="5441950" cy="4470242"/>
          </a:xfrm>
          <a:prstGeom prst="rect">
            <a:avLst/>
          </a:prstGeom>
        </p:spPr>
        <p:txBody>
          <a:bodyPr vert="horz" lIns="91486" tIns="45742" rIns="91486" bIns="45742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435942"/>
            <a:ext cx="2948253" cy="497047"/>
          </a:xfrm>
          <a:prstGeom prst="rect">
            <a:avLst/>
          </a:prstGeom>
        </p:spPr>
        <p:txBody>
          <a:bodyPr vert="horz" wrap="square" lIns="91486" tIns="45742" rIns="91486" bIns="45742" numCol="1" anchor="b" anchorCtr="0" compatLnSpc="1"/>
          <a:lstStyle>
            <a:lvl1pPr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2597" y="9435942"/>
            <a:ext cx="2948253" cy="497047"/>
          </a:xfrm>
          <a:prstGeom prst="rect">
            <a:avLst/>
          </a:prstGeom>
        </p:spPr>
        <p:txBody>
          <a:bodyPr vert="horz" wrap="square" lIns="91486" tIns="45742" rIns="91486" bIns="45742" numCol="1" anchor="b" anchorCtr="0" compatLnSpc="1"/>
          <a:lstStyle>
            <a:lvl1pPr algn="r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B262668-B3B2-423A-86C5-6B40FD854D3E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63642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62668-B3B2-423A-86C5-6B40FD854D3E}" type="slidenum">
              <a:rPr lang="zh-CN" altLang="en-US" smtClean="0"/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62668-B3B2-423A-86C5-6B40FD854D3E}" type="slidenum">
              <a:rPr lang="zh-CN" altLang="en-US" smtClean="0"/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62668-B3B2-423A-86C5-6B40FD854D3E}" type="slidenum">
              <a:rPr lang="zh-CN" altLang="en-US" smtClean="0"/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62668-B3B2-423A-86C5-6B40FD854D3E}" type="slidenum">
              <a:rPr lang="zh-CN" altLang="en-US" smtClean="0"/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62668-B3B2-423A-86C5-6B40FD854D3E}" type="slidenum">
              <a:rPr lang="zh-CN" altLang="en-US" smtClean="0"/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62668-B3B2-423A-86C5-6B40FD854D3E}" type="slidenum">
              <a:rPr lang="zh-CN" altLang="en-US" smtClean="0"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770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262668-B3B2-423A-86C5-6B40FD854D3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620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262668-B3B2-423A-86C5-6B40FD854D3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444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62668-B3B2-423A-86C5-6B40FD854D3E}" type="slidenum">
              <a:rPr lang="zh-CN" altLang="en-US" smtClean="0"/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62668-B3B2-423A-86C5-6B40FD854D3E}" type="slidenum">
              <a:rPr lang="zh-CN" altLang="en-US" smtClean="0"/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62668-B3B2-423A-86C5-6B40FD854D3E}" type="slidenum">
              <a:rPr lang="zh-CN" altLang="en-US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62668-B3B2-423A-86C5-6B40FD854D3E}" type="slidenum">
              <a:rPr lang="zh-CN" altLang="en-US" smtClean="0"/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62668-B3B2-423A-86C5-6B40FD854D3E}" type="slidenum">
              <a:rPr lang="zh-CN" altLang="en-US" smtClean="0"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62668-B3B2-423A-86C5-6B40FD854D3E}" type="slidenum">
              <a:rPr lang="zh-CN" altLang="en-US" smtClean="0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62668-B3B2-423A-86C5-6B40FD854D3E}" type="slidenum">
              <a:rPr lang="zh-CN" altLang="en-US" smtClean="0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62668-B3B2-423A-86C5-6B40FD854D3E}" type="slidenum">
              <a:rPr lang="zh-CN" altLang="en-US" smtClean="0"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62668-B3B2-423A-86C5-6B40FD854D3E}" type="slidenum">
              <a:rPr lang="zh-CN" altLang="en-US" smtClean="0"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62668-B3B2-423A-86C5-6B40FD854D3E}" type="slidenum">
              <a:rPr lang="zh-CN" altLang="en-US" smtClean="0"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262668-B3B2-423A-86C5-6B40FD854D3E}" type="slidenum">
              <a:rPr lang="zh-CN" altLang="en-US" smtClean="0"/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1268413"/>
            <a:ext cx="9140825" cy="24542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5" name="Rectangle 3" descr="Light upward diagonal"/>
          <p:cNvSpPr>
            <a:spLocks noChangeArrowheads="1"/>
          </p:cNvSpPr>
          <p:nvPr/>
        </p:nvSpPr>
        <p:spPr bwMode="auto">
          <a:xfrm>
            <a:off x="0" y="1009650"/>
            <a:ext cx="9144000" cy="261938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6" name="Rectangle 4" descr="Light upward diagonal"/>
          <p:cNvSpPr>
            <a:spLocks noChangeArrowheads="1"/>
          </p:cNvSpPr>
          <p:nvPr/>
        </p:nvSpPr>
        <p:spPr bwMode="auto">
          <a:xfrm>
            <a:off x="0" y="6218238"/>
            <a:ext cx="9144000" cy="63500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55650" y="1484313"/>
            <a:ext cx="7935913" cy="657225"/>
          </a:xfrm>
        </p:spPr>
        <p:txBody>
          <a:bodyPr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755650" y="2209800"/>
            <a:ext cx="7935913" cy="1363663"/>
          </a:xfrm>
        </p:spPr>
        <p:txBody>
          <a:bodyPr/>
          <a:lstStyle>
            <a:lvl1pPr marL="0" indent="0">
              <a:buFontTx/>
              <a:buNone/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8496300" y="1009650"/>
            <a:ext cx="6477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0" tIns="0" rIns="0" bIns="0" numCol="1" anchor="ctr" anchorCtr="0" compatLnSpc="1"/>
          <a:lstStyle>
            <a:lvl1pPr eaLnBrk="0" hangingPunct="0">
              <a:defRPr sz="1000">
                <a:latin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6980A3C-7CDE-4A1D-BA6F-4B68EAA58499}" type="slidenum">
              <a:rPr lang="zh-CN" altLang="en-US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7188" y="404813"/>
            <a:ext cx="1982787" cy="56880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5650" y="404813"/>
            <a:ext cx="5799138" cy="56880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1268413"/>
            <a:ext cx="9140825" cy="24542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70707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Rectangle 3" descr="Light upward diagonal"/>
          <p:cNvSpPr>
            <a:spLocks noChangeArrowheads="1"/>
          </p:cNvSpPr>
          <p:nvPr/>
        </p:nvSpPr>
        <p:spPr bwMode="auto">
          <a:xfrm>
            <a:off x="0" y="1009650"/>
            <a:ext cx="9144000" cy="261938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707070"/>
              </a:solidFill>
              <a:latin typeface="Georgia" panose="02040502050405020303" pitchFamily="18" charset="0"/>
            </a:endParaRPr>
          </a:p>
        </p:txBody>
      </p:sp>
      <p:sp>
        <p:nvSpPr>
          <p:cNvPr id="6" name="Rectangle 4" descr="Light upward diagonal"/>
          <p:cNvSpPr>
            <a:spLocks noChangeArrowheads="1"/>
          </p:cNvSpPr>
          <p:nvPr/>
        </p:nvSpPr>
        <p:spPr bwMode="auto">
          <a:xfrm>
            <a:off x="0" y="6218238"/>
            <a:ext cx="9144000" cy="63500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707070"/>
              </a:solidFill>
              <a:latin typeface="Georgia" panose="02040502050405020303" pitchFamily="18" charset="0"/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55650" y="1484313"/>
            <a:ext cx="7935913" cy="657225"/>
          </a:xfrm>
        </p:spPr>
        <p:txBody>
          <a:bodyPr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755650" y="2209800"/>
            <a:ext cx="7935913" cy="1363663"/>
          </a:xfrm>
        </p:spPr>
        <p:txBody>
          <a:bodyPr/>
          <a:lstStyle>
            <a:lvl1pPr marL="0" indent="0">
              <a:buFontTx/>
              <a:buNone/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8496300" y="1009650"/>
            <a:ext cx="6477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0" tIns="0" rIns="0" bIns="0" numCol="1" anchor="ctr" anchorCtr="0" compatLnSpc="1"/>
          <a:lstStyle>
            <a:lvl1pPr eaLnBrk="0" hangingPunct="0">
              <a:defRPr sz="1000">
                <a:latin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6980A3C-7CDE-4A1D-BA6F-4B68EAA58499}" type="slidenum">
              <a:rPr lang="zh-CN" altLang="en-US">
                <a:solidFill>
                  <a:srgbClr val="707070"/>
                </a:solidFill>
              </a:rPr>
              <a:t>‹#›</a:t>
            </a:fld>
            <a:endParaRPr lang="en-US" altLang="zh-CN" dirty="0">
              <a:solidFill>
                <a:srgbClr val="707070"/>
              </a:solidFill>
            </a:endParaRPr>
          </a:p>
        </p:txBody>
      </p:sp>
      <p:pic>
        <p:nvPicPr>
          <p:cNvPr id="1026" name="Picture 2" descr="N:\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"/>
            <a:ext cx="3733800" cy="102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0000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 b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>
              <a:defRPr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>
              <a:defRPr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>
              <a:defRPr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>
              <a:defRPr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0" y="1412875"/>
            <a:ext cx="3890963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9013" y="1412875"/>
            <a:ext cx="3890962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0000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 b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>
              <a:defRPr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>
              <a:defRPr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>
              <a:defRPr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>
              <a:defRPr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7188" y="404813"/>
            <a:ext cx="1982787" cy="56880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5650" y="404813"/>
            <a:ext cx="5799138" cy="56880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1268413"/>
            <a:ext cx="9140825" cy="24542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5" name="Rectangle 3" descr="Light upward diagonal"/>
          <p:cNvSpPr>
            <a:spLocks noChangeArrowheads="1"/>
          </p:cNvSpPr>
          <p:nvPr/>
        </p:nvSpPr>
        <p:spPr bwMode="auto">
          <a:xfrm>
            <a:off x="0" y="1009650"/>
            <a:ext cx="9144000" cy="261938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6" name="Rectangle 4" descr="Light upward diagonal"/>
          <p:cNvSpPr>
            <a:spLocks noChangeArrowheads="1"/>
          </p:cNvSpPr>
          <p:nvPr/>
        </p:nvSpPr>
        <p:spPr bwMode="auto">
          <a:xfrm>
            <a:off x="0" y="6218238"/>
            <a:ext cx="9144000" cy="63500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55650" y="1484313"/>
            <a:ext cx="7935913" cy="657225"/>
          </a:xfrm>
        </p:spPr>
        <p:txBody>
          <a:bodyPr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755650" y="2209800"/>
            <a:ext cx="7935913" cy="1363663"/>
          </a:xfrm>
        </p:spPr>
        <p:txBody>
          <a:bodyPr/>
          <a:lstStyle>
            <a:lvl1pPr marL="0" indent="0">
              <a:buFontTx/>
              <a:buNone/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8496300" y="1009650"/>
            <a:ext cx="6477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0" tIns="0" rIns="0" bIns="0" numCol="1" anchor="ctr" anchorCtr="0" compatLnSpc="1"/>
          <a:lstStyle>
            <a:lvl1pPr eaLnBrk="0" hangingPunct="0">
              <a:defRPr sz="1000">
                <a:latin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6980A3C-7CDE-4A1D-BA6F-4B68EAA58499}" type="slidenum">
              <a:rPr lang="zh-CN" altLang="en-US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0000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 b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  <a:lvl2pPr>
              <a:defRPr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2pPr>
            <a:lvl3pPr>
              <a:defRPr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3pPr>
            <a:lvl4pPr>
              <a:defRPr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4pPr>
            <a:lvl5pPr>
              <a:defRPr sz="20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0" y="1412875"/>
            <a:ext cx="3890963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9013" y="1412875"/>
            <a:ext cx="3890962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7188" y="404813"/>
            <a:ext cx="1982787" cy="56880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5650" y="404813"/>
            <a:ext cx="5799138" cy="56880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0" y="1412875"/>
            <a:ext cx="3890963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9013" y="1412875"/>
            <a:ext cx="3890962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 descr="Light upward diagonal"/>
          <p:cNvSpPr>
            <a:spLocks noChangeArrowheads="1"/>
          </p:cNvSpPr>
          <p:nvPr/>
        </p:nvSpPr>
        <p:spPr bwMode="auto">
          <a:xfrm>
            <a:off x="0" y="838201"/>
            <a:ext cx="9144000" cy="18343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6106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66800"/>
            <a:ext cx="86106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Rectangle 16"/>
          <p:cNvSpPr>
            <a:spLocks noChangeArrowheads="1"/>
          </p:cNvSpPr>
          <p:nvPr/>
        </p:nvSpPr>
        <p:spPr bwMode="auto">
          <a:xfrm>
            <a:off x="1657350" y="6400800"/>
            <a:ext cx="4495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eaLnBrk="0" hangingPunct="0"/>
            <a:endParaRPr lang="en-US" altLang="zh-CN" sz="1000" i="1">
              <a:latin typeface="Verdana" panose="020B0604030504040204" pitchFamily="34" charset="0"/>
            </a:endParaRPr>
          </a:p>
        </p:txBody>
      </p:sp>
      <p:sp>
        <p:nvSpPr>
          <p:cNvPr id="1033" name="Text Box 12"/>
          <p:cNvSpPr txBox="1">
            <a:spLocks noChangeArrowheads="1"/>
          </p:cNvSpPr>
          <p:nvPr/>
        </p:nvSpPr>
        <p:spPr bwMode="auto">
          <a:xfrm>
            <a:off x="8010525" y="820579"/>
            <a:ext cx="762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7F43B4F3-0FE4-4E43-A672-31A3CF3EA881}" type="slidenum">
              <a:rPr lang="en-GB" altLang="zh-CN" sz="1000" b="1" smtClean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GB" altLang="zh-CN" sz="1000" b="1" dirty="0"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70C0"/>
          </a:solidFill>
          <a:latin typeface="+mj-lt"/>
          <a:ea typeface="华文中宋" panose="02010600040101010101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70C0"/>
          </a:solidFill>
          <a:latin typeface="Georgia" panose="02040502050405020303" pitchFamily="18" charset="0"/>
          <a:ea typeface="MS PGothic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70C0"/>
          </a:solidFill>
          <a:latin typeface="Georgia" panose="02040502050405020303" pitchFamily="18" charset="0"/>
          <a:ea typeface="MS PGothic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70C0"/>
          </a:solidFill>
          <a:latin typeface="Georgia" panose="02040502050405020303" pitchFamily="18" charset="0"/>
          <a:ea typeface="MS PGothic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70C0"/>
          </a:solidFill>
          <a:latin typeface="Georgia" panose="02040502050405020303" pitchFamily="18" charset="0"/>
          <a:ea typeface="MS PGothic" panose="020B0600070205080204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anose="02040502050405020303" pitchFamily="18" charset="0"/>
          <a:ea typeface="MS PGothic" panose="020B0600070205080204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anose="02040502050405020303" pitchFamily="18" charset="0"/>
          <a:ea typeface="MS PGothic" panose="020B0600070205080204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anose="02040502050405020303" pitchFamily="18" charset="0"/>
          <a:ea typeface="MS PGothic" panose="020B0600070205080204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anose="02040502050405020303" pitchFamily="18" charset="0"/>
          <a:ea typeface="MS PGothic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 b="0">
          <a:solidFill>
            <a:schemeClr val="bg2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bg2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bg2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bg2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 descr="Light upward diagonal"/>
          <p:cNvSpPr>
            <a:spLocks noChangeArrowheads="1"/>
          </p:cNvSpPr>
          <p:nvPr/>
        </p:nvSpPr>
        <p:spPr bwMode="auto">
          <a:xfrm>
            <a:off x="0" y="838201"/>
            <a:ext cx="9144000" cy="18343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707070"/>
              </a:solidFill>
              <a:latin typeface="Georgia" panose="02040502050405020303" pitchFamily="18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6106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66800"/>
            <a:ext cx="86106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Rectangle 16"/>
          <p:cNvSpPr>
            <a:spLocks noChangeArrowheads="1"/>
          </p:cNvSpPr>
          <p:nvPr/>
        </p:nvSpPr>
        <p:spPr bwMode="auto">
          <a:xfrm>
            <a:off x="1657350" y="6400800"/>
            <a:ext cx="4495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eaLnBrk="0" hangingPunct="0"/>
            <a:endParaRPr lang="en-US" altLang="zh-CN" sz="1000" i="1">
              <a:solidFill>
                <a:srgbClr val="707070"/>
              </a:solidFill>
              <a:latin typeface="Verdana" panose="020B0604030504040204" pitchFamily="34" charset="0"/>
            </a:endParaRPr>
          </a:p>
        </p:txBody>
      </p:sp>
      <p:sp>
        <p:nvSpPr>
          <p:cNvPr id="1033" name="Text Box 12"/>
          <p:cNvSpPr txBox="1">
            <a:spLocks noChangeArrowheads="1"/>
          </p:cNvSpPr>
          <p:nvPr/>
        </p:nvSpPr>
        <p:spPr bwMode="auto">
          <a:xfrm>
            <a:off x="8010525" y="820579"/>
            <a:ext cx="762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7F43B4F3-0FE4-4E43-A672-31A3CF3EA881}" type="slidenum">
              <a:rPr lang="en-GB" altLang="zh-CN" sz="1000" b="1" smtClean="0">
                <a:solidFill>
                  <a:srgbClr val="70707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‹#›</a:t>
            </a:fld>
            <a:endParaRPr lang="en-GB" altLang="zh-CN" sz="1000" b="1" dirty="0">
              <a:solidFill>
                <a:srgbClr val="70707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70C0"/>
          </a:solidFill>
          <a:latin typeface="+mj-lt"/>
          <a:ea typeface="华文中宋" panose="02010600040101010101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70C0"/>
          </a:solidFill>
          <a:latin typeface="Georgia" panose="02040502050405020303" pitchFamily="18" charset="0"/>
          <a:ea typeface="MS PGothic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70C0"/>
          </a:solidFill>
          <a:latin typeface="Georgia" panose="02040502050405020303" pitchFamily="18" charset="0"/>
          <a:ea typeface="MS PGothic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70C0"/>
          </a:solidFill>
          <a:latin typeface="Georgia" panose="02040502050405020303" pitchFamily="18" charset="0"/>
          <a:ea typeface="MS PGothic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70C0"/>
          </a:solidFill>
          <a:latin typeface="Georgia" panose="02040502050405020303" pitchFamily="18" charset="0"/>
          <a:ea typeface="MS PGothic" panose="020B0600070205080204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anose="02040502050405020303" pitchFamily="18" charset="0"/>
          <a:ea typeface="MS PGothic" panose="020B0600070205080204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anose="02040502050405020303" pitchFamily="18" charset="0"/>
          <a:ea typeface="MS PGothic" panose="020B0600070205080204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anose="02040502050405020303" pitchFamily="18" charset="0"/>
          <a:ea typeface="MS PGothic" panose="020B0600070205080204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anose="02040502050405020303" pitchFamily="18" charset="0"/>
          <a:ea typeface="MS PGothic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 b="0">
          <a:solidFill>
            <a:schemeClr val="bg2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bg2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bg2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bg2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 descr="Light upward diagonal"/>
          <p:cNvSpPr>
            <a:spLocks noChangeArrowheads="1"/>
          </p:cNvSpPr>
          <p:nvPr/>
        </p:nvSpPr>
        <p:spPr bwMode="auto">
          <a:xfrm>
            <a:off x="0" y="838201"/>
            <a:ext cx="9144000" cy="18343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Georgia" panose="02040502050405020303" pitchFamily="18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6106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66800"/>
            <a:ext cx="86106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Rectangle 16"/>
          <p:cNvSpPr>
            <a:spLocks noChangeArrowheads="1"/>
          </p:cNvSpPr>
          <p:nvPr/>
        </p:nvSpPr>
        <p:spPr bwMode="auto">
          <a:xfrm>
            <a:off x="1657350" y="6400800"/>
            <a:ext cx="4495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eaLnBrk="0" hangingPunct="0"/>
            <a:endParaRPr lang="en-US" altLang="zh-CN" sz="1000" i="1">
              <a:latin typeface="Verdana" panose="020B0604030504040204" pitchFamily="34" charset="0"/>
            </a:endParaRPr>
          </a:p>
        </p:txBody>
      </p:sp>
      <p:sp>
        <p:nvSpPr>
          <p:cNvPr id="1033" name="Text Box 12"/>
          <p:cNvSpPr txBox="1">
            <a:spLocks noChangeArrowheads="1"/>
          </p:cNvSpPr>
          <p:nvPr/>
        </p:nvSpPr>
        <p:spPr bwMode="auto">
          <a:xfrm>
            <a:off x="8010525" y="820579"/>
            <a:ext cx="762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7F43B4F3-0FE4-4E43-A672-31A3CF3EA881}" type="slidenum">
              <a:rPr lang="en-GB" altLang="zh-CN" sz="1000" b="1" smtClean="0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GB" altLang="zh-CN" sz="1000" b="1" dirty="0"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70C0"/>
          </a:solidFill>
          <a:latin typeface="+mj-lt"/>
          <a:ea typeface="华文中宋" panose="02010600040101010101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70C0"/>
          </a:solidFill>
          <a:latin typeface="Georgia" panose="02040502050405020303" pitchFamily="18" charset="0"/>
          <a:ea typeface="MS PGothic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70C0"/>
          </a:solidFill>
          <a:latin typeface="Georgia" panose="02040502050405020303" pitchFamily="18" charset="0"/>
          <a:ea typeface="MS PGothic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70C0"/>
          </a:solidFill>
          <a:latin typeface="Georgia" panose="02040502050405020303" pitchFamily="18" charset="0"/>
          <a:ea typeface="MS PGothic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70C0"/>
          </a:solidFill>
          <a:latin typeface="Georgia" panose="02040502050405020303" pitchFamily="18" charset="0"/>
          <a:ea typeface="MS PGothic" panose="020B0600070205080204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anose="02040502050405020303" pitchFamily="18" charset="0"/>
          <a:ea typeface="MS PGothic" panose="020B0600070205080204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anose="02040502050405020303" pitchFamily="18" charset="0"/>
          <a:ea typeface="MS PGothic" panose="020B0600070205080204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anose="02040502050405020303" pitchFamily="18" charset="0"/>
          <a:ea typeface="MS PGothic" panose="020B0600070205080204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eorgia" panose="02040502050405020303" pitchFamily="18" charset="0"/>
          <a:ea typeface="MS PGothic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 b="0">
          <a:solidFill>
            <a:schemeClr val="bg2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bg2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bg2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bg2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Times" pitchFamily="18" charset="0"/>
        <a:buChar char="•"/>
        <a:defRPr sz="2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7.w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5" Type="http://schemas.openxmlformats.org/officeDocument/2006/relationships/image" Target="../media/image18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5.wmf"/><Relationship Id="rId1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3.wmf"/><Relationship Id="rId5" Type="http://schemas.openxmlformats.org/officeDocument/2006/relationships/image" Target="../media/image20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2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228600" y="2209800"/>
            <a:ext cx="8686800" cy="733425"/>
          </a:xfrm>
        </p:spPr>
        <p:txBody>
          <a:bodyPr/>
          <a:lstStyle/>
          <a:p>
            <a:pPr algn="ctr"/>
            <a:r>
              <a:rPr lang="en-US" altLang="zh-CN" sz="3200" dirty="0"/>
              <a:t> </a:t>
            </a:r>
            <a:r>
              <a:rPr lang="zh-CN" altLang="en-US" sz="3200" dirty="0"/>
              <a:t>第</a:t>
            </a:r>
            <a:r>
              <a:rPr lang="en-US" altLang="zh-CN" sz="3200" dirty="0"/>
              <a:t>4</a:t>
            </a:r>
            <a:r>
              <a:rPr lang="zh-CN" altLang="en-US" sz="3200" dirty="0"/>
              <a:t>章</a:t>
            </a:r>
            <a:r>
              <a:rPr lang="en-US" altLang="zh-CN" sz="3200" dirty="0"/>
              <a:t> </a:t>
            </a:r>
            <a:r>
              <a:rPr lang="en-US" altLang="zh-CN" sz="3200" dirty="0" err="1"/>
              <a:t>线性二次型</a:t>
            </a:r>
            <a:r>
              <a:rPr lang="zh-CN" altLang="en-US" sz="3200" dirty="0"/>
              <a:t>最优控制程序设计</a:t>
            </a:r>
            <a:endParaRPr lang="en-US" altLang="zh-CN" sz="3200" dirty="0"/>
          </a:p>
        </p:txBody>
      </p:sp>
    </p:spTree>
  </p:cSld>
  <p:clrMapOvr>
    <a:masterClrMapping/>
  </p:clrMapOvr>
  <p:transition spd="slow" advTm="32857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4 </a:t>
            </a:r>
            <a:r>
              <a:rPr lang="en-US" altLang="zh-CN" dirty="0" err="1"/>
              <a:t>线性二次型</a:t>
            </a:r>
            <a:r>
              <a:rPr lang="zh-CN" altLang="en-US" dirty="0"/>
              <a:t>问题程序设计</a:t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66800"/>
                <a:ext cx="8610600" cy="5715000"/>
              </a:xfrm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pPr marL="0" indent="0">
                  <a:buNone/>
                </a:pP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                              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图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1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解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:</a:t>
                </a:r>
                <a:r>
                  <a:rPr lang="zh-CN" altLang="en-US" dirty="0"/>
                  <a:t>为了得到快速响应，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33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相比必须充分大，选择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=100        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11</m:t>
                          </m:r>
                        </m:sub>
                      </m:sSub>
                      <m:r>
                        <a:rPr lang="en-US" altLang="zh-CN" b="1" i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=1          </m:t>
                      </m:r>
                      <m:r>
                        <a:rPr lang="en-US" altLang="zh-CN" b="0" i="1" smtClean="0">
                          <a:latin typeface="Cambria Math"/>
                        </a:rPr>
                        <m:t>𝑅</m:t>
                      </m:r>
                      <m:r>
                        <a:rPr lang="en-US" altLang="zh-CN" b="0" i="1" smtClean="0">
                          <a:latin typeface="Cambria Math"/>
                        </a:rPr>
                        <m:t>=[0.01]</m:t>
                      </m:r>
                    </m:oMath>
                  </m:oMathPara>
                </a14:m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应用</a:t>
                </a:r>
                <a:r>
                  <a:rPr lang="en-US" altLang="zh-CN" dirty="0"/>
                  <a:t>MATLAB</a:t>
                </a:r>
                <a:r>
                  <a:rPr lang="zh-CN" altLang="en-US" dirty="0"/>
                  <a:t>求解的程序如下</a:t>
                </a:r>
                <a:endParaRPr lang="en-US" altLang="zh-CN" dirty="0"/>
              </a:p>
              <a:p>
                <a:r>
                  <a:rPr lang="en-US" altLang="zh-CN" sz="1800" dirty="0"/>
                  <a:t>% Design of LQR system</a:t>
                </a:r>
              </a:p>
              <a:p>
                <a:r>
                  <a:rPr lang="pt-BR" altLang="zh-CN" sz="1800" dirty="0"/>
                  <a:t>A = [0 1 0;0 0 1;0 -2 -3 ];B=[ 0 ;0 ;1] ;</a:t>
                </a:r>
              </a:p>
              <a:p>
                <a:r>
                  <a:rPr lang="pt-BR" altLang="zh-CN" sz="1800" dirty="0"/>
                  <a:t>Q = [ 100 0 0;0 1 0;0 0 1];R=0.01;</a:t>
                </a:r>
              </a:p>
              <a:p>
                <a:r>
                  <a:rPr lang="en-US" altLang="zh-CN" sz="1800" dirty="0"/>
                  <a:t>K = </a:t>
                </a:r>
                <a:r>
                  <a:rPr lang="en-US" altLang="zh-CN" sz="1800" dirty="0" err="1"/>
                  <a:t>lqr</a:t>
                </a:r>
                <a:r>
                  <a:rPr lang="en-US" altLang="zh-CN" sz="1800" dirty="0"/>
                  <a:t>(A,B,Q,R)</a:t>
                </a:r>
              </a:p>
              <a:p>
                <a:r>
                  <a:rPr lang="en-US" altLang="zh-CN" sz="1800" dirty="0"/>
                  <a:t>kl=K(1);k2=K(2);k3=K(3);</a:t>
                </a:r>
              </a:p>
              <a:p>
                <a:r>
                  <a:rPr lang="en-US" altLang="zh-CN" sz="1800" dirty="0"/>
                  <a:t>AA=A-B*K;BB=B*</a:t>
                </a:r>
                <a:r>
                  <a:rPr lang="en-US" altLang="zh-CN" sz="1800" dirty="0" err="1"/>
                  <a:t>kl;CC</a:t>
                </a:r>
                <a:r>
                  <a:rPr lang="en-US" altLang="zh-CN" sz="1800" dirty="0"/>
                  <a:t> = [ 1 0 0];DD=0;</a:t>
                </a:r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6800"/>
                <a:ext cx="8610600" cy="5715000"/>
              </a:xfrm>
              <a:blipFill rotWithShape="1">
                <a:blip r:embed="rId3"/>
                <a:stretch>
                  <a:fillRect l="-553"/>
                </a:stretch>
              </a:blip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752600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19200"/>
            <a:ext cx="7270865" cy="2030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65"/>
    </mc:Choice>
    <mc:Fallback xmlns="">
      <p:transition spd="slow" advTm="10186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4 </a:t>
            </a:r>
            <a:r>
              <a:rPr lang="en-US" altLang="zh-CN" dirty="0" err="1"/>
              <a:t>线性二次型</a:t>
            </a:r>
            <a:r>
              <a:rPr lang="zh-CN" altLang="en-US" dirty="0"/>
              <a:t>问题程序设计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066800"/>
            <a:ext cx="8610600" cy="5715000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US" altLang="zh-CN" sz="1800" dirty="0"/>
              <a:t>SYS=SS(AA,BB,CC,DD);</a:t>
            </a:r>
          </a:p>
          <a:p>
            <a:r>
              <a:rPr lang="en-US" altLang="zh-CN" sz="1800" dirty="0"/>
              <a:t>[Y,T,X]=step(SYS);</a:t>
            </a:r>
          </a:p>
          <a:p>
            <a:r>
              <a:rPr lang="en-US" altLang="zh-CN" sz="1800" dirty="0"/>
              <a:t>plot(T,Y) ,grid;</a:t>
            </a:r>
          </a:p>
          <a:p>
            <a:r>
              <a:rPr lang="en-US" altLang="zh-CN" sz="1800" dirty="0"/>
              <a:t>title(‘LQR</a:t>
            </a:r>
            <a:r>
              <a:rPr lang="zh-CN" altLang="en-US" sz="1800" dirty="0"/>
              <a:t>系统单位阶跃响应</a:t>
            </a:r>
            <a:r>
              <a:rPr lang="en-US" altLang="zh-CN" sz="1800" dirty="0"/>
              <a:t>');</a:t>
            </a:r>
          </a:p>
          <a:p>
            <a:r>
              <a:rPr lang="en-US" altLang="zh-CN" sz="1800" dirty="0" err="1"/>
              <a:t>xlabel</a:t>
            </a:r>
            <a:r>
              <a:rPr lang="en-US" altLang="zh-CN" sz="1800" dirty="0"/>
              <a:t>( 'Time/s');</a:t>
            </a:r>
          </a:p>
          <a:p>
            <a:r>
              <a:rPr lang="en-US" altLang="zh-CN" sz="1800" dirty="0" err="1"/>
              <a:t>ylabel</a:t>
            </a:r>
            <a:r>
              <a:rPr lang="en-US" altLang="zh-CN" sz="1800" dirty="0"/>
              <a:t>('output y = x1');</a:t>
            </a:r>
          </a:p>
          <a:p>
            <a:r>
              <a:rPr lang="en-US" altLang="zh-CN" sz="1800" dirty="0"/>
              <a:t>figure(2);</a:t>
            </a:r>
          </a:p>
          <a:p>
            <a:r>
              <a:rPr lang="en-US" altLang="zh-CN" sz="1800" dirty="0"/>
              <a:t>plot(T,X) ,grid;</a:t>
            </a:r>
          </a:p>
          <a:p>
            <a:r>
              <a:rPr lang="en-US" altLang="zh-CN" sz="1800" dirty="0"/>
              <a:t>title(</a:t>
            </a:r>
            <a:r>
              <a:rPr lang="zh-CN" altLang="en-US" sz="1800" dirty="0"/>
              <a:t>‘状态变量响应曲线’</a:t>
            </a:r>
            <a:r>
              <a:rPr lang="en-US" altLang="zh-CN" sz="1800" dirty="0"/>
              <a:t>);</a:t>
            </a:r>
          </a:p>
          <a:p>
            <a:r>
              <a:rPr lang="en-US" altLang="zh-CN" sz="1800" dirty="0" err="1"/>
              <a:t>xlabel</a:t>
            </a:r>
            <a:r>
              <a:rPr lang="en-US" altLang="zh-CN" sz="1800" dirty="0"/>
              <a:t>( 'Time/s');</a:t>
            </a:r>
          </a:p>
          <a:p>
            <a:r>
              <a:rPr lang="en-US" altLang="zh-CN" sz="1800" dirty="0" err="1"/>
              <a:t>ylabel</a:t>
            </a:r>
            <a:r>
              <a:rPr lang="en-US" altLang="zh-CN" sz="1800" dirty="0"/>
              <a:t>('x1,x2,x3');</a:t>
            </a:r>
          </a:p>
          <a:p>
            <a:r>
              <a:rPr lang="en-US" altLang="zh-CN" sz="1800" dirty="0"/>
              <a:t>text(1.6,1.3,'x1')</a:t>
            </a:r>
          </a:p>
          <a:p>
            <a:r>
              <a:rPr lang="en-US" altLang="zh-CN" sz="1800" dirty="0"/>
              <a:t>text(0.7,1.3,'x2')</a:t>
            </a:r>
          </a:p>
          <a:p>
            <a:r>
              <a:rPr lang="en-US" altLang="zh-CN" sz="1800" dirty="0"/>
              <a:t>text(0.35,3.2,'x3')</a:t>
            </a:r>
          </a:p>
          <a:p>
            <a:pPr marL="0" indent="0">
              <a:buNone/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2600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65"/>
    </mc:Choice>
    <mc:Fallback xmlns="">
      <p:transition spd="slow" advTm="10186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4 </a:t>
            </a:r>
            <a:r>
              <a:rPr lang="en-US" altLang="zh-CN" dirty="0" err="1"/>
              <a:t>线性二次型</a:t>
            </a:r>
            <a:r>
              <a:rPr lang="zh-CN" altLang="en-US" dirty="0"/>
              <a:t>问题程序设计</a:t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66800"/>
                <a:ext cx="8610600" cy="5715000"/>
              </a:xfrm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 dirty="0"/>
                  <a:t>运行结果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K =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                       100.0000         53. 1200          11.6711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设计的闭环系统状态方程为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𝒙</m:t>
                          </m:r>
                        </m:e>
                      </m:acc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𝑨𝒙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𝑩𝒖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=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𝑨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𝑩𝑲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𝒙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𝑩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𝒓</m:t>
                      </m:r>
                    </m:oMath>
                  </m:oMathPara>
                </a14:m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输出方程为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𝒚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𝑪𝒙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  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𝟎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  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𝟎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𝒙</m:t>
                      </m:r>
                    </m:oMath>
                  </m:oMathPara>
                </a14:m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闭环系统在</a:t>
                </a:r>
                <a:r>
                  <a:rPr lang="en-US" altLang="zh-CN" dirty="0"/>
                  <a:t>MATLAB</a:t>
                </a:r>
                <a:r>
                  <a:rPr lang="zh-CN" altLang="en-US" dirty="0"/>
                  <a:t>中的表示方式</a:t>
                </a: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𝑨𝑨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𝑨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−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𝑩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∗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𝑲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;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𝑩𝑩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𝑩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∗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𝒌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;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𝑪𝑪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  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𝟎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  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𝟎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;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𝑫𝑫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𝟎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;</m:t>
                      </m:r>
                    </m:oMath>
                  </m:oMathPara>
                </a14:m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𝑺𝒀𝑺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𝒔𝒔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(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𝑨𝑨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,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𝑩𝑩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,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𝑪𝑪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,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𝑫𝑫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)</m:t>
                      </m:r>
                    </m:oMath>
                  </m:oMathPara>
                </a14:m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6800"/>
                <a:ext cx="8610600" cy="5715000"/>
              </a:xfrm>
              <a:blipFill>
                <a:blip r:embed="rId3"/>
                <a:stretch>
                  <a:fillRect l="-553"/>
                </a:stretch>
              </a:blip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752600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45170" y="2470150"/>
            <a:ext cx="1073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</a:rPr>
              <a:t>(44)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345170" y="3083560"/>
            <a:ext cx="1073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</a:rPr>
              <a:t>(45)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45170" y="3969385"/>
            <a:ext cx="1073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</a:rPr>
              <a:t>(46)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65"/>
    </mc:Choice>
    <mc:Fallback xmlns="">
      <p:transition spd="slow" advTm="10186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4 </a:t>
            </a:r>
            <a:r>
              <a:rPr lang="en-US" altLang="zh-CN" dirty="0" err="1"/>
              <a:t>线性二次型</a:t>
            </a:r>
            <a:r>
              <a:rPr lang="zh-CN" altLang="en-US" dirty="0"/>
              <a:t>问题程序设计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066800"/>
            <a:ext cx="8610600" cy="5715000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pPr marL="0" indent="0">
              <a:buNone/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                              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52600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686800" cy="3879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5638800"/>
            <a:ext cx="853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zh-CN" altLang="en-US" sz="2000" kern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所设计的控制系统单位阶跃响应见图</a:t>
            </a:r>
            <a:r>
              <a:rPr lang="en-US" altLang="zh-CN" sz="2000" kern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r>
              <a:rPr lang="zh-CN" altLang="en-US" sz="2000" kern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，系统状态单位阶跃响应见图</a:t>
            </a:r>
            <a:r>
              <a:rPr lang="en-US" altLang="zh-CN" sz="2000" kern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zh-CN" altLang="en-US" sz="2000" kern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。</a:t>
            </a:r>
            <a:endParaRPr lang="en-US" altLang="zh-CN" sz="2000" b="1" kern="0" dirty="0">
              <a:solidFill>
                <a:srgbClr val="000000"/>
              </a:solidFill>
              <a:latin typeface="宋体" pitchFamily="2" charset="-122"/>
              <a:ea typeface="宋体" pitchFamily="2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65"/>
    </mc:Choice>
    <mc:Fallback xmlns="">
      <p:transition spd="slow" advTm="10186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4 </a:t>
            </a:r>
            <a:r>
              <a:rPr lang="en-US" altLang="zh-CN" dirty="0" err="1"/>
              <a:t>线性二次型</a:t>
            </a:r>
            <a:r>
              <a:rPr lang="zh-CN" altLang="en-US" dirty="0"/>
              <a:t>问题程序设计</a:t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914400"/>
                <a:ext cx="8610600" cy="5943600"/>
              </a:xfrm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对于有限时间状态调节器的</a:t>
                </a:r>
                <a:r>
                  <a:rPr lang="en-US" altLang="zh-CN" b="1" dirty="0" err="1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matlab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解法介绍（补充部分）</a:t>
                </a:r>
                <a:endParaRPr lang="en-US" altLang="zh-CN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4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：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已知一阶系统的状态方程为</a:t>
                </a: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𝒙</m:t>
                          </m:r>
                        </m:e>
                      </m:acc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𝒂𝒙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</a:rPr>
                        <m:t>𝒃𝒖</m:t>
                      </m:r>
                      <m:r>
                        <a:rPr lang="en-US" altLang="zh-CN" b="1" i="1" smtClean="0">
                          <a:latin typeface="Cambria Math"/>
                        </a:rPr>
                        <m:t>                             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𝟎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)=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二次型性能指标为</a:t>
                </a: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𝑱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den>
                      </m:f>
                      <m:r>
                        <a:rPr lang="en-US" altLang="zh-CN" b="1" i="1" smtClean="0">
                          <a:latin typeface="Cambria Math"/>
                        </a:rPr>
                        <m:t>𝒇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𝒇</m:t>
                              </m:r>
                            </m:sub>
                          </m:sSub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>
                              <a:latin typeface="Cambria Math"/>
                            </a:rPr>
                            <m:t>𝟐</m:t>
                          </m:r>
                        </m:den>
                      </m:f>
                      <m:nary>
                        <m:nary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 smtClean="0">
                              <a:latin typeface="Cambria Math"/>
                            </a:rPr>
                            <m:t>𝟎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𝒇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𝒒</m:t>
                              </m:r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altLang="zh-CN" b="1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𝒓</m:t>
                              </m:r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𝒕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其中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a=-1,b=1,x(0)=1,f=0,q=1,r=1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，</a:t>
                </a:r>
                <a:r>
                  <a:rPr lang="en-US" altLang="zh-CN" b="1" dirty="0" err="1">
                    <a:latin typeface="宋体" pitchFamily="2" charset="-122"/>
                    <a:ea typeface="宋体" pitchFamily="2" charset="-122"/>
                  </a:rPr>
                  <a:t>tf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=10.</a:t>
                </a:r>
                <a:endParaRPr lang="en-US" altLang="zh-CN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14400"/>
                <a:ext cx="8610600" cy="5943600"/>
              </a:xfrm>
              <a:blipFill>
                <a:blip r:embed="rId3"/>
                <a:stretch>
                  <a:fillRect l="-553"/>
                </a:stretch>
              </a:blip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752600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65"/>
    </mc:Choice>
    <mc:Fallback xmlns="">
      <p:transition spd="slow" advTm="10186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思 路 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对于一般的有限时间连续系统线性二次型问题，我们可以得到黎卡提微分方程如下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这是一个已知终值，求解微分方程的问题，我们将上式写作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令           ，则上式可以写作                                                            ，为了方便区分，把此时的</a:t>
            </a:r>
            <a:r>
              <a:rPr lang="en-US" altLang="zh-CN" dirty="0"/>
              <a:t>P</a:t>
            </a:r>
            <a:r>
              <a:rPr lang="zh-CN" altLang="en-US" dirty="0"/>
              <a:t>写作</a:t>
            </a:r>
            <a:r>
              <a:rPr lang="en-US" altLang="zh-CN" dirty="0"/>
              <a:t>P'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此时方程转化为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现在问题转化为已知初值，求解微分方程的问题，用</a:t>
            </a:r>
            <a:r>
              <a:rPr lang="en-US" altLang="zh-CN" dirty="0"/>
              <a:t>matlab</a:t>
            </a:r>
            <a:r>
              <a:rPr lang="zh-CN" altLang="en-US" dirty="0"/>
              <a:t>即可求解。</a:t>
            </a:r>
          </a:p>
          <a:p>
            <a:pPr marL="0" indent="0">
              <a:buNone/>
            </a:pPr>
            <a:r>
              <a:rPr lang="en-US" altLang="zh-CN" dirty="0"/>
              <a:t>P</a:t>
            </a:r>
            <a:r>
              <a:rPr lang="zh-CN" altLang="en-US" dirty="0"/>
              <a:t>和</a:t>
            </a:r>
            <a:r>
              <a:rPr lang="en-US" altLang="zh-CN" dirty="0"/>
              <a:t>P'</a:t>
            </a:r>
            <a:r>
              <a:rPr lang="zh-CN" altLang="en-US" dirty="0"/>
              <a:t>的对应关系为</a:t>
            </a: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810703" y="1402080"/>
          <a:ext cx="5598795" cy="627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" r:id="rId4" imgW="2946400" imgH="330200" progId="Equation.KSEE3">
                  <p:embed/>
                </p:oleObj>
              </mc:Choice>
              <mc:Fallback>
                <p:oleObj r:id="rId4" imgW="2946400" imgH="330200" progId="Equation.KSEE3">
                  <p:embed/>
                  <p:pic>
                    <p:nvPicPr>
                      <p:cNvPr id="3" name="对象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10703" y="1402080"/>
                        <a:ext cx="5598795" cy="627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35100" y="2362835"/>
          <a:ext cx="6273800" cy="748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" r:id="rId6" imgW="3302000" imgH="393700" progId="Equation.KSEE3">
                  <p:embed/>
                </p:oleObj>
              </mc:Choice>
              <mc:Fallback>
                <p:oleObj r:id="rId6" imgW="3302000" imgH="393700" progId="Equation.KSEE3">
                  <p:embed/>
                  <p:pic>
                    <p:nvPicPr>
                      <p:cNvPr id="5" name="对象 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35100" y="2362835"/>
                        <a:ext cx="6273800" cy="748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81343" y="3206750"/>
          <a:ext cx="771525" cy="289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" r:id="rId8" imgW="405765" imgH="152400" progId="Equation.KSEE3">
                  <p:embed/>
                </p:oleObj>
              </mc:Choice>
              <mc:Fallback>
                <p:oleObj r:id="rId8" imgW="405765" imgH="152400" progId="Equation.KSEE3">
                  <p:embed/>
                  <p:pic>
                    <p:nvPicPr>
                      <p:cNvPr id="9" name="对象 8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1343" y="3206750"/>
                        <a:ext cx="771525" cy="289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382645" y="2977515"/>
          <a:ext cx="4222750" cy="748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" r:id="rId10" imgW="2222500" imgH="393700" progId="Equation.KSEE3">
                  <p:embed/>
                </p:oleObj>
              </mc:Choice>
              <mc:Fallback>
                <p:oleObj r:id="rId10" imgW="2222500" imgH="393700" progId="Equation.KSEE3">
                  <p:embed/>
                  <p:pic>
                    <p:nvPicPr>
                      <p:cNvPr id="12" name="对象 1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82645" y="2977515"/>
                        <a:ext cx="4222750" cy="748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630045" y="4219893"/>
          <a:ext cx="5960110" cy="602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5" r:id="rId12" imgW="3136900" imgH="316865" progId="Equation.KSEE3">
                  <p:embed/>
                </p:oleObj>
              </mc:Choice>
              <mc:Fallback>
                <p:oleObj r:id="rId12" imgW="3136900" imgH="316865" progId="Equation.KSEE3">
                  <p:embed/>
                  <p:pic>
                    <p:nvPicPr>
                      <p:cNvPr id="15" name="对象 1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630045" y="4219893"/>
                        <a:ext cx="5960110" cy="602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756660" y="5382578"/>
          <a:ext cx="1737360" cy="410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6" r:id="rId14" imgW="914400" imgH="215900" progId="Equation.KSEE3">
                  <p:embed/>
                </p:oleObj>
              </mc:Choice>
              <mc:Fallback>
                <p:oleObj r:id="rId14" imgW="914400" imgH="215900" progId="Equation.KSEE3">
                  <p:embed/>
                  <p:pic>
                    <p:nvPicPr>
                      <p:cNvPr id="17" name="对象 1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756660" y="5382578"/>
                        <a:ext cx="1737360" cy="410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762250" y="5711508"/>
          <a:ext cx="3619500" cy="459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7" r:id="rId16" imgW="1905000" imgH="241300" progId="Equation.KSEE3">
                  <p:embed/>
                </p:oleObj>
              </mc:Choice>
              <mc:Fallback>
                <p:oleObj r:id="rId16" imgW="1905000" imgH="241300" progId="Equation.KSEE3">
                  <p:embed/>
                  <p:pic>
                    <p:nvPicPr>
                      <p:cNvPr id="19" name="对象 18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762250" y="5711508"/>
                        <a:ext cx="3619500" cy="459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680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65"/>
    </mc:Choice>
    <mc:Fallback xmlns="">
      <p:transition spd="slow" advTm="10186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4 </a:t>
            </a:r>
            <a:r>
              <a:rPr lang="en-US" altLang="zh-CN" dirty="0" err="1"/>
              <a:t>线性二次型</a:t>
            </a:r>
            <a:r>
              <a:rPr lang="zh-CN" altLang="en-US" dirty="0"/>
              <a:t>问题程序设计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52600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最优控制计算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计算黎卡提微分方程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把问题转换为逆向时间积分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解出</a:t>
            </a:r>
            <a:r>
              <a:rPr lang="en-US" altLang="zh-CN" dirty="0"/>
              <a:t>p'(t),</a:t>
            </a:r>
            <a:r>
              <a:rPr lang="zh-CN" altLang="en-US" dirty="0"/>
              <a:t>即可求出</a:t>
            </a:r>
            <a:r>
              <a:rPr lang="en-US" altLang="zh-CN" dirty="0"/>
              <a:t>p(t),</a:t>
            </a:r>
            <a:r>
              <a:rPr lang="zh-CN" altLang="en-US" dirty="0"/>
              <a:t>对应关系为</a:t>
            </a: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590800" y="1524000"/>
          <a:ext cx="3962400" cy="417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公式" r:id="rId4" imgW="2171700" imgH="228600" progId="Equation.KSEE3">
                  <p:embed/>
                </p:oleObj>
              </mc:Choice>
              <mc:Fallback>
                <p:oleObj name="公式" r:id="rId4" imgW="2171700" imgH="228600" progId="Equation.KSEE3">
                  <p:embed/>
                  <p:pic>
                    <p:nvPicPr>
                      <p:cNvPr id="7" name="对象 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0800" y="1524000"/>
                        <a:ext cx="3962400" cy="417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590800" y="2446058"/>
          <a:ext cx="4426301" cy="64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r:id="rId6" imgW="2691765" imgH="393700" progId="Equation.KSEE3">
                  <p:embed/>
                </p:oleObj>
              </mc:Choice>
              <mc:Fallback>
                <p:oleObj r:id="rId6" imgW="2691765" imgH="393700" progId="Equation.KSEE3">
                  <p:embed/>
                  <p:pic>
                    <p:nvPicPr>
                      <p:cNvPr id="8" name="对象 7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90800" y="2446058"/>
                        <a:ext cx="4426301" cy="64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362200" y="4800600"/>
          <a:ext cx="4951687" cy="457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r:id="rId8" imgW="2616200" imgH="241300" progId="Equation.KSEE3">
                  <p:embed/>
                </p:oleObj>
              </mc:Choice>
              <mc:Fallback>
                <p:oleObj r:id="rId8" imgW="2616200" imgH="241300" progId="Equation.KSEE3">
                  <p:embed/>
                  <p:pic>
                    <p:nvPicPr>
                      <p:cNvPr id="13" name="对象 1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62200" y="4800600"/>
                        <a:ext cx="4951687" cy="457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354580" y="3585210"/>
          <a:ext cx="4899025" cy="678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r:id="rId10" imgW="2844800" imgH="393700" progId="Equation.KSEE3">
                  <p:embed/>
                </p:oleObj>
              </mc:Choice>
              <mc:Fallback>
                <p:oleObj r:id="rId10" imgW="2844800" imgH="393700" progId="Equation.KSEE3">
                  <p:embed/>
                  <p:pic>
                    <p:nvPicPr>
                      <p:cNvPr id="3" name="对象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54580" y="3585210"/>
                        <a:ext cx="4899025" cy="678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103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65"/>
    </mc:Choice>
    <mc:Fallback xmlns="">
      <p:transition spd="slow" advTm="10186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4 </a:t>
            </a:r>
            <a:r>
              <a:rPr lang="en-US" altLang="zh-CN" dirty="0" err="1"/>
              <a:t>线性二次型</a:t>
            </a:r>
            <a:r>
              <a:rPr lang="zh-CN" altLang="en-US" dirty="0"/>
              <a:t>问题程序设计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5943600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MATLAB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程序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pt-BR" altLang="zh-CN" sz="1800" dirty="0"/>
              <a:t>function [x, u, Sf, tf] = ex(a, b, r, x0)</a:t>
            </a:r>
          </a:p>
          <a:p>
            <a:r>
              <a:rPr lang="en-US" altLang="zh-CN" sz="1800" dirty="0"/>
              <a:t>[</a:t>
            </a:r>
            <a:r>
              <a:rPr lang="en-US" altLang="zh-CN" sz="1800" dirty="0" err="1"/>
              <a:t>tb</a:t>
            </a:r>
            <a:r>
              <a:rPr lang="en-US" altLang="zh-CN" sz="1800" dirty="0"/>
              <a:t>, S]=ode45(@</a:t>
            </a:r>
            <a:r>
              <a:rPr lang="en-US" altLang="zh-CN" sz="1800" dirty="0" err="1"/>
              <a:t>ft</a:t>
            </a:r>
            <a:r>
              <a:rPr lang="en-US" altLang="zh-CN" sz="1800" dirty="0"/>
              <a:t>,[-10:0.1:0],0); </a:t>
            </a:r>
            <a:r>
              <a:rPr lang="en-US" altLang="zh-CN" sz="1800" dirty="0">
                <a:solidFill>
                  <a:srgbClr val="FF0000"/>
                </a:solidFill>
              </a:rPr>
              <a:t>%</a:t>
            </a:r>
            <a:r>
              <a:rPr lang="zh-CN" altLang="en-US" sz="1800" dirty="0">
                <a:solidFill>
                  <a:srgbClr val="FF0000"/>
                </a:solidFill>
              </a:rPr>
              <a:t>求解</a:t>
            </a:r>
            <a:r>
              <a:rPr lang="en-US" altLang="zh-CN" sz="1800" dirty="0">
                <a:solidFill>
                  <a:srgbClr val="FF0000"/>
                </a:solidFill>
              </a:rPr>
              <a:t>p’</a:t>
            </a:r>
          </a:p>
          <a:p>
            <a:r>
              <a:rPr lang="en-US" altLang="zh-CN" sz="1800" dirty="0"/>
              <a:t>P=</a:t>
            </a:r>
            <a:r>
              <a:rPr lang="en-US" altLang="zh-CN" sz="1800" dirty="0" err="1"/>
              <a:t>flipud</a:t>
            </a:r>
            <a:r>
              <a:rPr lang="en-US" altLang="zh-CN" sz="1800" dirty="0"/>
              <a:t>(S);                                    </a:t>
            </a:r>
            <a:r>
              <a:rPr lang="en-US" altLang="zh-CN" sz="1800" dirty="0">
                <a:solidFill>
                  <a:srgbClr val="FF0000"/>
                </a:solidFill>
              </a:rPr>
              <a:t>%</a:t>
            </a:r>
            <a:r>
              <a:rPr lang="zh-CN" altLang="en-US" sz="1800" dirty="0">
                <a:solidFill>
                  <a:srgbClr val="FF0000"/>
                </a:solidFill>
              </a:rPr>
              <a:t>通过解出的</a:t>
            </a:r>
            <a:r>
              <a:rPr lang="en-US" altLang="zh-CN" sz="1800" dirty="0">
                <a:solidFill>
                  <a:srgbClr val="FF0000"/>
                </a:solidFill>
              </a:rPr>
              <a:t>p’</a:t>
            </a:r>
            <a:r>
              <a:rPr lang="zh-CN" altLang="en-US" sz="1800" dirty="0">
                <a:solidFill>
                  <a:srgbClr val="FF0000"/>
                </a:solidFill>
              </a:rPr>
              <a:t>，可以得到</a:t>
            </a:r>
            <a:r>
              <a:rPr lang="en-US" altLang="zh-CN" sz="1800" dirty="0">
                <a:solidFill>
                  <a:srgbClr val="FF0000"/>
                </a:solidFill>
              </a:rPr>
              <a:t>p</a:t>
            </a:r>
          </a:p>
          <a:p>
            <a:r>
              <a:rPr lang="en-US" altLang="zh-CN" sz="1800" dirty="0" err="1"/>
              <a:t>tf</a:t>
            </a:r>
            <a:r>
              <a:rPr lang="en-US" altLang="zh-CN" sz="1800" dirty="0"/>
              <a:t>=-</a:t>
            </a:r>
            <a:r>
              <a:rPr lang="en-US" altLang="zh-CN" sz="1800" dirty="0" err="1"/>
              <a:t>flipud</a:t>
            </a:r>
            <a:r>
              <a:rPr lang="en-US" altLang="zh-CN" sz="1800" dirty="0"/>
              <a:t>(</a:t>
            </a:r>
            <a:r>
              <a:rPr lang="en-US" altLang="zh-CN" sz="1800" dirty="0" err="1"/>
              <a:t>tb</a:t>
            </a:r>
            <a:r>
              <a:rPr lang="en-US" altLang="zh-CN" sz="1800" dirty="0"/>
              <a:t>);</a:t>
            </a:r>
          </a:p>
          <a:p>
            <a:r>
              <a:rPr lang="en-US" altLang="zh-CN" sz="1800" dirty="0"/>
              <a:t>K=-1*P;                                           </a:t>
            </a:r>
            <a:r>
              <a:rPr lang="en-US" altLang="zh-CN" sz="1800" dirty="0">
                <a:solidFill>
                  <a:srgbClr val="FF0000"/>
                </a:solidFill>
              </a:rPr>
              <a:t>%</a:t>
            </a:r>
            <a:r>
              <a:rPr lang="zh-CN" altLang="en-US" sz="1800" dirty="0">
                <a:solidFill>
                  <a:srgbClr val="FF0000"/>
                </a:solidFill>
              </a:rPr>
              <a:t>带入系统的参数，可以得到</a:t>
            </a:r>
            <a:r>
              <a:rPr lang="en-US" altLang="zh-CN" sz="1800" dirty="0">
                <a:solidFill>
                  <a:srgbClr val="FF0000"/>
                </a:solidFill>
              </a:rPr>
              <a:t>K=-P</a:t>
            </a:r>
          </a:p>
          <a:p>
            <a:r>
              <a:rPr lang="en-US" altLang="zh-CN" sz="1800" dirty="0"/>
              <a:t>x(1)=x0;</a:t>
            </a:r>
          </a:p>
          <a:p>
            <a:r>
              <a:rPr lang="en-US" altLang="zh-CN" sz="1800" dirty="0"/>
              <a:t>u(1)=K(1)*x(1) ;</a:t>
            </a:r>
          </a:p>
          <a:p>
            <a:r>
              <a:rPr lang="en-US" altLang="zh-CN" sz="1800" dirty="0"/>
              <a:t>for k=1:length(</a:t>
            </a:r>
            <a:r>
              <a:rPr lang="en-US" altLang="zh-CN" sz="1800" dirty="0" err="1"/>
              <a:t>tf</a:t>
            </a:r>
            <a:r>
              <a:rPr lang="en-US" altLang="zh-CN" sz="1800" dirty="0"/>
              <a:t>)-1,</a:t>
            </a:r>
          </a:p>
          <a:p>
            <a:r>
              <a:rPr lang="en-US" altLang="zh-CN" sz="1800" dirty="0"/>
              <a:t>x(k+1) =</a:t>
            </a:r>
            <a:r>
              <a:rPr lang="en-US" altLang="zh-CN" sz="1800" dirty="0" err="1"/>
              <a:t>expm</a:t>
            </a:r>
            <a:r>
              <a:rPr lang="en-US" altLang="zh-CN" sz="1800" dirty="0"/>
              <a:t>((a+1*K(k))*(</a:t>
            </a:r>
            <a:r>
              <a:rPr lang="en-US" altLang="zh-CN" sz="1800" dirty="0" err="1"/>
              <a:t>tf</a:t>
            </a:r>
            <a:r>
              <a:rPr lang="en-US" altLang="zh-CN" sz="1800" dirty="0"/>
              <a:t>(k+1)-</a:t>
            </a:r>
            <a:r>
              <a:rPr lang="en-US" altLang="zh-CN" sz="1800" dirty="0" err="1"/>
              <a:t>tf</a:t>
            </a:r>
            <a:r>
              <a:rPr lang="en-US" altLang="zh-CN" sz="1800" dirty="0"/>
              <a:t>(k)))*x(k);</a:t>
            </a:r>
          </a:p>
          <a:p>
            <a:r>
              <a:rPr lang="en-US" altLang="zh-CN" sz="1800" dirty="0"/>
              <a:t>u(k+1)=K(k+1)*x(k+1);</a:t>
            </a:r>
          </a:p>
          <a:p>
            <a:r>
              <a:rPr lang="en-US" altLang="zh-CN" sz="1800" dirty="0"/>
              <a:t>end</a:t>
            </a:r>
          </a:p>
          <a:p>
            <a:r>
              <a:rPr lang="en-US" altLang="zh-CN" sz="1800" dirty="0"/>
              <a:t>plot(x),grid;</a:t>
            </a:r>
          </a:p>
          <a:p>
            <a:r>
              <a:rPr lang="en-US" altLang="zh-CN" sz="1800" dirty="0"/>
              <a:t>title(‘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状态变量</a:t>
            </a:r>
            <a:r>
              <a:rPr lang="en-US" altLang="zh-CN" sz="1800" dirty="0"/>
              <a:t> x');</a:t>
            </a:r>
          </a:p>
          <a:p>
            <a:r>
              <a:rPr lang="en-US" altLang="zh-CN" sz="1800" dirty="0" err="1"/>
              <a:t>xlabel</a:t>
            </a:r>
            <a:r>
              <a:rPr lang="en-US" altLang="zh-CN" sz="1800" dirty="0"/>
              <a:t>('Time');</a:t>
            </a:r>
          </a:p>
          <a:p>
            <a:r>
              <a:rPr lang="en-US" altLang="zh-CN" sz="1800" dirty="0" err="1"/>
              <a:t>ylabel</a:t>
            </a:r>
            <a:r>
              <a:rPr lang="en-US" altLang="zh-CN" sz="1800" dirty="0"/>
              <a:t>('x');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1752600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355" y="3061335"/>
            <a:ext cx="3458845" cy="369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2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65"/>
    </mc:Choice>
    <mc:Fallback xmlns="">
      <p:transition spd="slow" advTm="10186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4 </a:t>
            </a:r>
            <a:r>
              <a:rPr lang="en-US" altLang="zh-CN" dirty="0" err="1"/>
              <a:t>线性二次型</a:t>
            </a:r>
            <a:r>
              <a:rPr lang="zh-CN" altLang="en-US" dirty="0"/>
              <a:t>问题程序设计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066800"/>
            <a:ext cx="8610600" cy="5715000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US" altLang="zh-CN" sz="1800" dirty="0"/>
              <a:t>figure(2);</a:t>
            </a:r>
          </a:p>
          <a:p>
            <a:r>
              <a:rPr lang="en-US" altLang="zh-CN" sz="1800" dirty="0"/>
              <a:t>plot(u),grid;</a:t>
            </a:r>
          </a:p>
          <a:p>
            <a:r>
              <a:rPr lang="en-US" altLang="zh-CN" sz="1800" dirty="0"/>
              <a:t>title(‘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控制变量</a:t>
            </a:r>
            <a:r>
              <a:rPr lang="en-US" altLang="zh-CN" sz="1800" dirty="0"/>
              <a:t> u')</a:t>
            </a:r>
          </a:p>
          <a:p>
            <a:r>
              <a:rPr lang="en-US" altLang="zh-CN" sz="1800" dirty="0" err="1"/>
              <a:t>xlabel</a:t>
            </a:r>
            <a:r>
              <a:rPr lang="en-US" altLang="zh-CN" sz="1800" dirty="0"/>
              <a:t>('Time');</a:t>
            </a:r>
          </a:p>
          <a:p>
            <a:r>
              <a:rPr lang="en-US" altLang="zh-CN" sz="1800" dirty="0" err="1"/>
              <a:t>ylabel</a:t>
            </a:r>
            <a:r>
              <a:rPr lang="en-US" altLang="zh-CN" sz="1800" dirty="0"/>
              <a:t>('u');</a:t>
            </a:r>
          </a:p>
          <a:p>
            <a:r>
              <a:rPr lang="en-US" altLang="zh-CN" sz="1800" dirty="0"/>
              <a:t>figure(3);</a:t>
            </a:r>
          </a:p>
          <a:p>
            <a:r>
              <a:rPr lang="en-US" altLang="zh-CN" sz="1800" dirty="0"/>
              <a:t>plot(</a:t>
            </a:r>
            <a:r>
              <a:rPr lang="en-US" altLang="zh-CN" sz="1800" dirty="0" err="1"/>
              <a:t>Sf</a:t>
            </a:r>
            <a:r>
              <a:rPr lang="en-US" altLang="zh-CN" sz="1800" dirty="0"/>
              <a:t>),grid;</a:t>
            </a:r>
          </a:p>
          <a:p>
            <a:r>
              <a:rPr lang="en-US" altLang="zh-CN" sz="1800" dirty="0"/>
              <a:t>title(‘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黎卡提微分方程的解 </a:t>
            </a:r>
            <a:r>
              <a:rPr lang="en-US" altLang="zh-CN" sz="1800" dirty="0"/>
              <a:t>P')</a:t>
            </a:r>
          </a:p>
          <a:p>
            <a:r>
              <a:rPr lang="en-US" altLang="zh-CN" sz="1800" dirty="0" err="1"/>
              <a:t>xlabel</a:t>
            </a:r>
            <a:r>
              <a:rPr lang="en-US" altLang="zh-CN" sz="1800" dirty="0"/>
              <a:t>('Time');</a:t>
            </a:r>
          </a:p>
          <a:p>
            <a:r>
              <a:rPr lang="en-US" altLang="zh-CN" sz="1800" dirty="0" err="1"/>
              <a:t>ylabel</a:t>
            </a:r>
            <a:r>
              <a:rPr lang="en-US" altLang="zh-CN" sz="1800" dirty="0"/>
              <a:t>('P');</a:t>
            </a:r>
          </a:p>
          <a:p>
            <a:r>
              <a:rPr lang="en-US" altLang="zh-CN" sz="1800" dirty="0"/>
              <a:t>function </a:t>
            </a:r>
            <a:r>
              <a:rPr lang="en-US" altLang="zh-CN" sz="1800" dirty="0" err="1"/>
              <a:t>sd</a:t>
            </a:r>
            <a:r>
              <a:rPr lang="en-US" altLang="zh-CN" sz="1800" dirty="0"/>
              <a:t>=</a:t>
            </a:r>
            <a:r>
              <a:rPr lang="en-US" altLang="zh-CN" sz="1800" dirty="0" err="1"/>
              <a:t>ft</a:t>
            </a:r>
            <a:r>
              <a:rPr lang="en-US" altLang="zh-CN" sz="1800" dirty="0"/>
              <a:t>(</a:t>
            </a:r>
            <a:r>
              <a:rPr lang="en-US" altLang="zh-CN" sz="1800" dirty="0" err="1"/>
              <a:t>t,s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/>
              <a:t>a=-1,b=1,q=1,r=1;                              </a:t>
            </a:r>
            <a:r>
              <a:rPr lang="en-US" altLang="zh-CN" sz="1800" dirty="0">
                <a:solidFill>
                  <a:srgbClr val="FF0000"/>
                </a:solidFill>
              </a:rPr>
              <a:t>%</a:t>
            </a:r>
            <a:r>
              <a:rPr lang="zh-CN" altLang="en-US" sz="1800" dirty="0">
                <a:solidFill>
                  <a:srgbClr val="FF0000"/>
                </a:solidFill>
              </a:rPr>
              <a:t>系统参数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zh-CN" sz="1800" dirty="0"/>
              <a:t>ds =2*a*s-s^2+q;                               </a:t>
            </a:r>
            <a:r>
              <a:rPr lang="en-US" altLang="zh-CN" sz="1800" dirty="0">
                <a:solidFill>
                  <a:srgbClr val="FF0000"/>
                </a:solidFill>
              </a:rPr>
              <a:t>%</a:t>
            </a:r>
            <a:r>
              <a:rPr lang="zh-CN" altLang="en-US" sz="1800" dirty="0">
                <a:solidFill>
                  <a:srgbClr val="FF0000"/>
                </a:solidFill>
              </a:rPr>
              <a:t>求解</a:t>
            </a:r>
            <a:r>
              <a:rPr lang="en-US" altLang="zh-CN" sz="1800" dirty="0">
                <a:solidFill>
                  <a:srgbClr val="FF0000"/>
                </a:solidFill>
              </a:rPr>
              <a:t>p’</a:t>
            </a:r>
          </a:p>
          <a:p>
            <a:pPr marL="0" indent="0">
              <a:buNone/>
            </a:pPr>
            <a:r>
              <a:rPr lang="zh-CN" altLang="en-US" b="1" dirty="0"/>
              <a:t>运行结果为</a:t>
            </a:r>
            <a:endParaRPr lang="en-US" altLang="zh-CN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752600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65"/>
    </mc:Choice>
    <mc:Fallback xmlns="">
      <p:transition spd="slow" advTm="10186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4 </a:t>
            </a:r>
            <a:r>
              <a:rPr lang="en-US" altLang="zh-CN" dirty="0" err="1"/>
              <a:t>线性二次型</a:t>
            </a:r>
            <a:r>
              <a:rPr lang="zh-CN" altLang="en-US" dirty="0"/>
              <a:t>问题程序设计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52600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3886200" cy="3280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12908"/>
            <a:ext cx="4007234" cy="3286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65"/>
    </mc:Choice>
    <mc:Fallback xmlns="">
      <p:transition spd="slow" advTm="10186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4 </a:t>
            </a:r>
            <a:r>
              <a:rPr lang="en-US" altLang="zh-CN" dirty="0" err="1"/>
              <a:t>线性二次型</a:t>
            </a:r>
            <a:r>
              <a:rPr lang="zh-CN" altLang="en-US" dirty="0"/>
              <a:t>问题程序设计</a:t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57407"/>
                <a:ext cx="8610600" cy="5715000"/>
              </a:xfrm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pPr marL="0" indent="457200" algn="just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设线性定常系统的状态方程为</a:t>
                </a:r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457200" algn="just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𝒙</m:t>
                          </m:r>
                        </m:e>
                      </m:acc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𝑨𝒙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𝑩𝒖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(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𝒕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)</m:t>
                      </m:r>
                    </m:oMath>
                  </m:oMathPara>
                </a14:m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457200" algn="just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x(t) </a:t>
                </a:r>
                <a:r>
                  <a:rPr lang="en-US" altLang="zh-CN" b="1" dirty="0" err="1">
                    <a:latin typeface="宋体" panose="02010600030101010101" pitchFamily="2" charset="-122"/>
                    <a:ea typeface="宋体" panose="02010600030101010101" pitchFamily="2" charset="-122"/>
                  </a:rPr>
                  <a:t>n维状态矢量</a:t>
                </a: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；</a:t>
                </a:r>
              </a:p>
              <a:p>
                <a:pPr marL="0" indent="457200" algn="just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u(t) </a:t>
                </a:r>
                <a:r>
                  <a:rPr lang="en-US" altLang="zh-CN" b="1" dirty="0" err="1">
                    <a:latin typeface="宋体" panose="02010600030101010101" pitchFamily="2" charset="-122"/>
                    <a:ea typeface="宋体" panose="02010600030101010101" pitchFamily="2" charset="-122"/>
                  </a:rPr>
                  <a:t>r维控制矢量</a:t>
                </a: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；</a:t>
                </a:r>
              </a:p>
              <a:p>
                <a:pPr marL="0" indent="457200" algn="just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A(t) n*</a:t>
                </a:r>
                <a:r>
                  <a:rPr lang="en-US" altLang="zh-CN" b="1" dirty="0" err="1">
                    <a:latin typeface="宋体" panose="02010600030101010101" pitchFamily="2" charset="-122"/>
                    <a:ea typeface="宋体" panose="02010600030101010101" pitchFamily="2" charset="-122"/>
                  </a:rPr>
                  <a:t>n维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常数</a:t>
                </a:r>
                <a:r>
                  <a:rPr lang="en-US" altLang="zh-CN" b="1" dirty="0" err="1">
                    <a:latin typeface="宋体" panose="02010600030101010101" pitchFamily="2" charset="-122"/>
                    <a:ea typeface="宋体" panose="02010600030101010101" pitchFamily="2" charset="-122"/>
                  </a:rPr>
                  <a:t>矩阵</a:t>
                </a: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；</a:t>
                </a:r>
              </a:p>
              <a:p>
                <a:pPr marL="0" indent="457200" algn="just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B(t) n*</a:t>
                </a:r>
                <a:r>
                  <a:rPr lang="en-US" altLang="zh-CN" b="1" dirty="0" err="1">
                    <a:latin typeface="宋体" panose="02010600030101010101" pitchFamily="2" charset="-122"/>
                    <a:ea typeface="宋体" panose="02010600030101010101" pitchFamily="2" charset="-122"/>
                  </a:rPr>
                  <a:t>r维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常数</a:t>
                </a:r>
                <a:r>
                  <a:rPr lang="en-US" altLang="zh-CN" b="1" dirty="0" err="1">
                    <a:latin typeface="宋体" panose="02010600030101010101" pitchFamily="2" charset="-122"/>
                    <a:ea typeface="宋体" panose="02010600030101010101" pitchFamily="2" charset="-122"/>
                  </a:rPr>
                  <a:t>矩阵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；</a:t>
                </a:r>
              </a:p>
              <a:p>
                <a:pPr marL="0" indent="457200" algn="just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假设控制矢量不受任何约束，系统的二次型性能指标为</a:t>
                </a:r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45720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𝑱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𝟎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  <a:ea typeface="宋体" panose="02010600030101010101" pitchFamily="2" charset="-122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  <a:ea typeface="宋体" panose="02010600030101010101" pitchFamily="2" charset="-122"/>
                                </a:rPr>
                                <m:t>𝒇</m:t>
                              </m:r>
                            </m:sub>
                          </m:sSub>
                        </m:sup>
                        <m:e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𝑳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/>
                                  <a:ea typeface="宋体" panose="02010600030101010101" pitchFamily="2" charset="-122"/>
                                </a:rPr>
                                <m:t>𝒙</m:t>
                              </m:r>
                              <m:r>
                                <a:rPr lang="en-US" altLang="zh-CN" b="1" i="1" smtClean="0">
                                  <a:latin typeface="Cambria Math"/>
                                  <a:ea typeface="宋体" panose="02010600030101010101" pitchFamily="2" charset="-122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/>
                                  <a:ea typeface="宋体" panose="02010600030101010101" pitchFamily="2" charset="-122"/>
                                </a:rPr>
                                <m:t>𝒖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45720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式中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L(</a:t>
                </a:r>
                <a:r>
                  <a:rPr lang="en-US" altLang="zh-CN" b="1" dirty="0" err="1">
                    <a:latin typeface="宋体" pitchFamily="2" charset="-122"/>
                    <a:ea typeface="宋体" pitchFamily="2" charset="-122"/>
                  </a:rPr>
                  <a:t>x,u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)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一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x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和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u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的二次型函数</a:t>
                </a: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若终端时间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𝒕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 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趋于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/>
                      </a:rPr>
                      <m:t>∞</m:t>
                    </m:r>
                  </m:oMath>
                </a14:m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，则系统属于无限长时间状态调节器问题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,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可以证明，由此导出线性控制率为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57407"/>
                <a:ext cx="8610600" cy="5715000"/>
              </a:xfrm>
              <a:blipFill>
                <a:blip r:embed="rId3"/>
                <a:stretch>
                  <a:fillRect l="-484" r="-276"/>
                </a:stretch>
              </a:blip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752600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53425" y="1635125"/>
            <a:ext cx="1073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</a:rPr>
              <a:t>(1)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353425" y="4786630"/>
            <a:ext cx="1073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</a:rPr>
              <a:t>(2)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65"/>
    </mc:Choice>
    <mc:Fallback xmlns="">
      <p:transition spd="slow" advTm="10186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4 </a:t>
            </a:r>
            <a:r>
              <a:rPr lang="en-US" altLang="zh-CN" dirty="0" err="1"/>
              <a:t>线性二次型</a:t>
            </a:r>
            <a:r>
              <a:rPr lang="zh-CN" altLang="en-US" dirty="0"/>
              <a:t>问题程序设计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52600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71" y="1088470"/>
            <a:ext cx="5579600" cy="4527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65"/>
    </mc:Choice>
    <mc:Fallback xmlns="">
      <p:transition spd="slow" advTm="10186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4 </a:t>
            </a:r>
            <a:r>
              <a:rPr lang="en-US" altLang="zh-CN" dirty="0" err="1"/>
              <a:t>线性二次型</a:t>
            </a:r>
            <a:r>
              <a:rPr lang="zh-CN" altLang="en-US" dirty="0"/>
              <a:t>问题程序设计</a:t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57407"/>
                <a:ext cx="8610600" cy="5715000"/>
              </a:xfrm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pPr marL="0" indent="457200" algn="just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𝒖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=−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𝑲𝒙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(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𝒕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)</m:t>
                      </m:r>
                    </m:oMath>
                  </m:oMathPara>
                </a14:m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457200" algn="just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K--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r*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n维矩阵；</a:t>
                </a:r>
              </a:p>
              <a:p>
                <a:pPr marL="0" indent="457200" algn="just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因此基于二次型性能指标的最优控制系统设计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,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就简化为矩阵</a:t>
                </a:r>
                <a:r>
                  <a:rPr lang="en-US" altLang="zh-CN" b="1" i="1" dirty="0">
                    <a:latin typeface="宋体" pitchFamily="2" charset="-122"/>
                    <a:ea typeface="宋体" pitchFamily="2" charset="-122"/>
                  </a:rPr>
                  <a:t>K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中元素的求取。</a:t>
                </a:r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457200" algn="just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具体二次型性能指标如下：</a:t>
                </a:r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457200" algn="just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𝑱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  <a:ea typeface="宋体" panose="02010600030101010101" pitchFamily="2" charset="-122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/>
                                      <a:ea typeface="宋体" panose="02010600030101010101" pitchFamily="2" charset="-122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b="1" i="1" smtClean="0">
                                  <a:latin typeface="Cambria Math"/>
                                  <a:ea typeface="宋体" panose="02010600030101010101" pitchFamily="2" charset="-122"/>
                                </a:rPr>
                                <m:t>𝑸𝒙</m:t>
                              </m:r>
                              <m:r>
                                <a:rPr lang="en-US" altLang="zh-CN" b="1" i="1" smtClean="0">
                                  <a:latin typeface="Cambria Math"/>
                                  <a:ea typeface="宋体" panose="02010600030101010101" pitchFamily="2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  <a:ea typeface="宋体" panose="02010600030101010101" pitchFamily="2" charset="-122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/>
                                      <a:ea typeface="宋体" panose="02010600030101010101" pitchFamily="2" charset="-122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b="1" i="1" smtClean="0">
                                  <a:latin typeface="Cambria Math"/>
                                  <a:ea typeface="宋体" panose="02010600030101010101" pitchFamily="2" charset="-122"/>
                                </a:rPr>
                                <m:t>𝑹𝒖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457200" algn="just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Q</a:t>
                </a: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--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n</a:t>
                </a: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*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n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维半正定对称常数矩阵；</a:t>
                </a:r>
              </a:p>
              <a:p>
                <a:pPr marL="0" indent="457200" algn="just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R--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r*r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维正定对称常数矩阵；</a:t>
                </a:r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Q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和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R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决定了系统误差与控制能量消耗之间的相对重要性，最优控制的目标就是求取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u(t)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，使性能指标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J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达到最小值。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57407"/>
                <a:ext cx="8610600" cy="5715000"/>
              </a:xfrm>
              <a:blipFill>
                <a:blip r:embed="rId3"/>
                <a:stretch>
                  <a:fillRect l="-553" r="-553"/>
                </a:stretch>
              </a:blip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752600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69935" y="1158240"/>
            <a:ext cx="1073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</a:rPr>
              <a:t>(3)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369935" y="3730625"/>
            <a:ext cx="1073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</a:rPr>
              <a:t>(4)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65"/>
    </mc:Choice>
    <mc:Fallback xmlns="">
      <p:transition spd="slow" advTm="10186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4 </a:t>
            </a:r>
            <a:r>
              <a:rPr lang="en-US" altLang="zh-CN" dirty="0" err="1"/>
              <a:t>线性二次型</a:t>
            </a:r>
            <a:r>
              <a:rPr lang="zh-CN" altLang="en-US" dirty="0"/>
              <a:t>问题程序设计</a:t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57407"/>
                <a:ext cx="8610600" cy="5715000"/>
              </a:xfrm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pPr marL="0" indent="457200" algn="just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MATLAB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实现方法</a:t>
                </a:r>
                <a:endParaRPr lang="en-US" altLang="zh-CN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endParaRPr>
              </a:p>
              <a:p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应用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MATLAB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中的</a:t>
                </a:r>
                <a:r>
                  <a:rPr lang="en-US" altLang="zh-CN" b="1" dirty="0" err="1">
                    <a:latin typeface="宋体" pitchFamily="2" charset="-122"/>
                    <a:ea typeface="宋体" pitchFamily="2" charset="-122"/>
                  </a:rPr>
                  <a:t>lqr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和</a:t>
                </a:r>
                <a:r>
                  <a:rPr lang="en-US" altLang="zh-CN" b="1" dirty="0" err="1">
                    <a:latin typeface="宋体" pitchFamily="2" charset="-122"/>
                    <a:ea typeface="宋体" pitchFamily="2" charset="-122"/>
                  </a:rPr>
                  <a:t>lqry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命令可以直接求解二次型调节器问题，以及相关的黎卡提方程。这两个命令的格式为</a:t>
                </a: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𝑲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𝑷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𝑬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𝒍𝒒𝒓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𝑨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𝑩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𝑸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𝑹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𝑵</m:t>
                          </m:r>
                        </m:e>
                      </m:d>
                    </m:oMath>
                  </m:oMathPara>
                </a14:m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/>
                              <a:ea typeface="宋体" panose="02010600030101010101" pitchFamily="2" charset="-122"/>
                            </a:rPr>
                            <m:t>𝑲</m:t>
                          </m:r>
                          <m:r>
                            <a:rPr lang="en-US" altLang="zh-CN" b="1" i="1">
                              <a:latin typeface="Cambria Math"/>
                              <a:ea typeface="宋体" panose="02010600030101010101" pitchFamily="2" charset="-122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/>
                              <a:ea typeface="宋体" panose="02010600030101010101" pitchFamily="2" charset="-122"/>
                            </a:rPr>
                            <m:t>𝑷</m:t>
                          </m:r>
                          <m:r>
                            <a:rPr lang="en-US" altLang="zh-CN" b="1" i="1">
                              <a:latin typeface="Cambria Math"/>
                              <a:ea typeface="宋体" panose="02010600030101010101" pitchFamily="2" charset="-122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/>
                              <a:ea typeface="宋体" panose="02010600030101010101" pitchFamily="2" charset="-122"/>
                            </a:rPr>
                            <m:t>𝑬</m:t>
                          </m:r>
                        </m:e>
                      </m:d>
                      <m:r>
                        <a:rPr lang="en-US" altLang="zh-CN" b="1" i="1">
                          <a:latin typeface="Cambria Math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en-US" altLang="zh-CN" b="1" i="1">
                          <a:latin typeface="Cambria Math"/>
                          <a:ea typeface="宋体" panose="02010600030101010101" pitchFamily="2" charset="-122"/>
                        </a:rPr>
                        <m:t>𝒍𝒒𝒓𝒚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/>
                              <a:ea typeface="宋体" panose="02010600030101010101" pitchFamily="2" charset="-122"/>
                            </a:rPr>
                            <m:t>𝑨</m:t>
                          </m:r>
                          <m:r>
                            <a:rPr lang="en-US" altLang="zh-CN" b="1" i="1">
                              <a:latin typeface="Cambria Math"/>
                              <a:ea typeface="宋体" panose="02010600030101010101" pitchFamily="2" charset="-122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/>
                              <a:ea typeface="宋体" panose="02010600030101010101" pitchFamily="2" charset="-122"/>
                            </a:rPr>
                            <m:t>𝑩</m:t>
                          </m:r>
                          <m:r>
                            <a:rPr lang="en-US" altLang="zh-CN" b="1" i="1">
                              <a:latin typeface="Cambria Math"/>
                              <a:ea typeface="宋体" panose="02010600030101010101" pitchFamily="2" charset="-122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𝑪</m:t>
                          </m:r>
                          <m:r>
                            <a:rPr lang="en-US" altLang="zh-CN" b="1" i="1">
                              <a:latin typeface="Cambria Math"/>
                              <a:ea typeface="宋体" panose="02010600030101010101" pitchFamily="2" charset="-122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𝑫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𝑸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/>
                              <a:ea typeface="宋体" panose="02010600030101010101" pitchFamily="2" charset="-122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其中</a:t>
                </a:r>
                <a:r>
                  <a:rPr lang="zh-CN" altLang="en-US" b="1" i="1" dirty="0">
                    <a:latin typeface="宋体" pitchFamily="2" charset="-122"/>
                    <a:ea typeface="宋体" pitchFamily="2" charset="-122"/>
                  </a:rPr>
                  <a:t>，</a:t>
                </a:r>
                <a:r>
                  <a:rPr lang="en-US" altLang="zh-CN" b="1" i="1" dirty="0">
                    <a:latin typeface="宋体" pitchFamily="2" charset="-122"/>
                    <a:ea typeface="宋体" pitchFamily="2" charset="-122"/>
                  </a:rPr>
                  <a:t>K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为最优反馈矩阵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;P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为对应黎卡提方程的惟一正定解（若矩阵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A-BL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是稳定的</a:t>
                </a:r>
                <a:r>
                  <a:rPr lang="zh-CN" altLang="en-US" b="1" i="1" dirty="0">
                    <a:latin typeface="宋体" pitchFamily="2" charset="-122"/>
                    <a:ea typeface="宋体" pitchFamily="2" charset="-122"/>
                  </a:rPr>
                  <a:t>，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则总有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P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的正定解存在）</a:t>
                </a:r>
                <a:r>
                  <a:rPr lang="en-US" altLang="zh-CN" b="1" i="1" dirty="0">
                    <a:latin typeface="宋体" pitchFamily="2" charset="-122"/>
                    <a:ea typeface="宋体" pitchFamily="2" charset="-122"/>
                  </a:rPr>
                  <a:t>E</a:t>
                </a:r>
                <a:r>
                  <a:rPr lang="zh-CN" altLang="en-US" b="1" i="1" dirty="0">
                    <a:latin typeface="宋体" pitchFamily="2" charset="-122"/>
                    <a:ea typeface="宋体" pitchFamily="2" charset="-122"/>
                  </a:rPr>
                  <a:t>为</a:t>
                </a:r>
                <a:r>
                  <a:rPr lang="en-US" altLang="zh-CN" b="1" i="1" dirty="0">
                    <a:latin typeface="宋体" pitchFamily="2" charset="-122"/>
                    <a:ea typeface="宋体" pitchFamily="2" charset="-122"/>
                  </a:rPr>
                  <a:t>A-B K 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的特征值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;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其中的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N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为可选项，其代表交叉乘积项的加权矩阵。</a:t>
                </a:r>
                <a:r>
                  <a:rPr lang="en-US" altLang="zh-CN" b="1" dirty="0" err="1">
                    <a:latin typeface="宋体" pitchFamily="2" charset="-122"/>
                    <a:ea typeface="宋体" pitchFamily="2" charset="-122"/>
                  </a:rPr>
                  <a:t>lqry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命令用于求解二次型调节器的特例，即目标函数中用输出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y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来代替状态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x,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此时的目标函数为</a:t>
                </a: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/>
                          <a:ea typeface="宋体" panose="02010600030101010101" pitchFamily="2" charset="-122"/>
                        </a:rPr>
                        <m:t>𝑱</m:t>
                      </m:r>
                      <m:r>
                        <a:rPr lang="en-US" altLang="zh-CN" b="1" i="1">
                          <a:latin typeface="Cambria Math"/>
                          <a:ea typeface="宋体" panose="02010600030101010101" pitchFamily="2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>
                              <a:latin typeface="Cambria Math"/>
                              <a:ea typeface="宋体" panose="02010600030101010101" pitchFamily="2" charset="-122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  <a:ea typeface="宋体" panose="02010600030101010101" pitchFamily="2" charset="-122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/>
                                      <a:ea typeface="宋体" panose="02010600030101010101" pitchFamily="2" charset="-122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/>
                                  <a:ea typeface="宋体" panose="02010600030101010101" pitchFamily="2" charset="-122"/>
                                </a:rPr>
                                <m:t>𝑸</m:t>
                              </m:r>
                              <m:r>
                                <a:rPr lang="en-US" altLang="zh-CN" b="1" i="1" smtClean="0">
                                  <a:latin typeface="Cambria Math"/>
                                  <a:ea typeface="宋体" panose="02010600030101010101" pitchFamily="2" charset="-122"/>
                                </a:rPr>
                                <m:t>𝒚</m:t>
                              </m:r>
                              <m:r>
                                <a:rPr lang="en-US" altLang="zh-CN" b="1" i="1">
                                  <a:latin typeface="Cambria Math"/>
                                  <a:ea typeface="宋体" panose="02010600030101010101" pitchFamily="2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  <a:ea typeface="宋体" panose="02010600030101010101" pitchFamily="2" charset="-122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/>
                                      <a:ea typeface="宋体" panose="02010600030101010101" pitchFamily="2" charset="-122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/>
                                  <a:ea typeface="宋体" panose="02010600030101010101" pitchFamily="2" charset="-122"/>
                                </a:rPr>
                                <m:t>𝑹𝒖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/>
                              <a:ea typeface="宋体" panose="02010600030101010101" pitchFamily="2" charset="-122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命令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are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则可用来求解由下式给出的一般形式的代数黎卡提方程</a:t>
                </a: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𝑨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𝑻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𝑿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𝑿𝑨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−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𝑿𝑩𝑿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𝑪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𝟎</m:t>
                      </m:r>
                    </m:oMath>
                  </m:oMathPara>
                </a14:m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命令格式为</a:t>
                </a:r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𝑿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𝒂𝒓𝒆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(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𝑨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,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𝑩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,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𝑪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)</m:t>
                      </m:r>
                    </m:oMath>
                  </m:oMathPara>
                </a14:m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该命令返回对应黎卡提方程的正定解。这个正定解存在的条件为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:B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是半正定对称矩阵，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C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是对称矩阵。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57407"/>
                <a:ext cx="8610600" cy="5715000"/>
              </a:xfrm>
              <a:blipFill>
                <a:blip r:embed="rId3"/>
                <a:stretch>
                  <a:fillRect l="-553" b="-514"/>
                </a:stretch>
              </a:blip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752600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53425" y="2057400"/>
            <a:ext cx="1073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</a:rPr>
              <a:t>(26)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353425" y="2349500"/>
            <a:ext cx="1073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</a:rPr>
              <a:t>(27)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53425" y="5698490"/>
            <a:ext cx="1073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</a:rPr>
              <a:t>(30)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353425" y="5041900"/>
            <a:ext cx="1073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</a:rPr>
              <a:t>(29)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353425" y="4189095"/>
            <a:ext cx="1073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</a:rPr>
              <a:t>(28)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65"/>
    </mc:Choice>
    <mc:Fallback xmlns="">
      <p:transition spd="slow" advTm="10186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4 </a:t>
            </a:r>
            <a:r>
              <a:rPr lang="en-US" altLang="zh-CN" dirty="0" err="1"/>
              <a:t>线性二次型</a:t>
            </a:r>
            <a:r>
              <a:rPr lang="zh-CN" altLang="en-US" dirty="0"/>
              <a:t>问题程序设计</a:t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57407"/>
                <a:ext cx="8610600" cy="5715000"/>
              </a:xfrm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值得注意的是，有的系统矩阵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A-BK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无论如何选取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K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也不能稳定。在这种情况下，就不存在黎卡提方程的正定矩阵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P 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。如下例所示。</a:t>
                </a: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1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：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给定系统如下</a:t>
                </a: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宋体" panose="02010600030101010101" pitchFamily="2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宋体" panose="02010600030101010101" pitchFamily="2" charset="-12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宋体" panose="02010600030101010101" pitchFamily="2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宋体" panose="02010600030101010101" pitchFamily="2" charset="-122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  <a:ea typeface="宋体" panose="0201060003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  <a:ea typeface="宋体" panose="02010600030101010101" pitchFamily="2" charset="-122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anose="02010600030101010101" pitchFamily="2" charset="-122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anose="02010600030101010101" pitchFamily="2" charset="-122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anose="02010600030101010101" pitchFamily="2" charset="-122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anose="02010600030101010101" pitchFamily="2" charset="-12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anose="02010600030101010101" pitchFamily="2" charset="-122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anose="02010600030101010101" pitchFamily="2" charset="-12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anose="02010600030101010101" pitchFamily="2" charset="-122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  <a:ea typeface="宋体" panose="02010600030101010101" pitchFamily="2" charset="-122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anose="02010600030101010101" pitchFamily="2" charset="-122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𝒖</m:t>
                      </m:r>
                    </m:oMath>
                  </m:oMathPara>
                </a14:m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该系统无论如何选取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K,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也不可能通过反馈控制规律</a:t>
                </a:r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𝒖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=−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𝑲𝒙</m:t>
                      </m:r>
                    </m:oMath>
                  </m:oMathPara>
                </a14:m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使系统稳定。</a:t>
                </a: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设</a:t>
                </a: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𝒖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=[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𝒌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𝒌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]</m:t>
                      </m:r>
                    </m:oMath>
                  </m:oMathPara>
                </a14:m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则</a:t>
                </a:r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𝑨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−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𝑩𝑲</m:t>
                      </m:r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>
                                    <a:latin typeface="Cambria Math"/>
                                    <a:ea typeface="宋体" panose="0201060003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latin typeface="Cambria Math"/>
                                    <a:ea typeface="宋体" panose="02010600030101010101" pitchFamily="2" charset="-122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/>
                                    <a:ea typeface="宋体" panose="02010600030101010101" pitchFamily="2" charset="-122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>
                                    <a:latin typeface="Cambria Math"/>
                                    <a:ea typeface="宋体" panose="02010600030101010101" pitchFamily="2" charset="-122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/>
                                    <a:ea typeface="宋体" panose="02010600030101010101" pitchFamily="2" charset="-122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  <a:ea typeface="宋体" panose="02010600030101010101" pitchFamily="2" charset="-122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anose="02010600030101010101" pitchFamily="2" charset="-122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/>
                                  <a:ea typeface="宋体" panose="02010600030101010101" pitchFamily="2" charset="-122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/>
                                  <a:ea typeface="宋体" panose="02010600030101010101" pitchFamily="2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/>
                              <a:ea typeface="宋体" panose="02010600030101010101" pitchFamily="2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/>
                                  <a:ea typeface="宋体" panose="02010600030101010101" pitchFamily="2" charset="-122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/>
                                  <a:ea typeface="宋体" panose="02010600030101010101" pitchFamily="2" charset="-122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  <a:ea typeface="宋体" panose="0201060003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  <a:ea typeface="宋体" panose="02010600030101010101" pitchFamily="2" charset="-122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  <a:ea typeface="宋体" panose="02010600030101010101" pitchFamily="2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anose="02010600030101010101" pitchFamily="2" charset="-122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anose="02010600030101010101" pitchFamily="2" charset="-122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anose="02010600030101010101" pitchFamily="2" charset="-122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  <a:ea typeface="宋体" panose="02010600030101010101" pitchFamily="2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anose="02010600030101010101" pitchFamily="2" charset="-122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anose="02010600030101010101" pitchFamily="2" charset="-122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anose="02010600030101010101" pitchFamily="2" charset="-122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anose="02010600030101010101" pitchFamily="2" charset="-122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系统特征方程为</a:t>
                </a: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/>
                              <a:ea typeface="宋体" panose="02010600030101010101" pitchFamily="2" charset="-122"/>
                            </a:rPr>
                            <m:t>𝒔𝑰</m:t>
                          </m:r>
                          <m:r>
                            <a:rPr lang="en-US" altLang="zh-CN" b="1" i="1">
                              <a:latin typeface="Cambria Math"/>
                              <a:ea typeface="宋体" panose="02010600030101010101" pitchFamily="2" charset="-122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/>
                              <a:ea typeface="宋体" panose="02010600030101010101" pitchFamily="2" charset="-122"/>
                            </a:rPr>
                            <m:t>𝑨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anose="02010600030101010101" pitchFamily="2" charset="-122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/>
                              <a:ea typeface="宋体" panose="02010600030101010101" pitchFamily="2" charset="-122"/>
                            </a:rPr>
                            <m:t>𝑩𝑲</m:t>
                          </m:r>
                          <m:r>
                            <m:rPr>
                              <m:nor/>
                            </m:rPr>
                            <a:rPr lang="zh-CN" altLang="en-US" b="1" dirty="0"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m:t> 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  <a:ea typeface="宋体" panose="02010600030101010101" pitchFamily="2" charset="-12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  <a:ea typeface="宋体" panose="02010600030101010101" pitchFamily="2" charset="-122"/>
                                  </a:rPr>
                                  <m:t>𝒔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  <a:ea typeface="宋体" panose="02010600030101010101" pitchFamily="2" charset="-122"/>
                                  </a:rPr>
                                  <m:t>+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  <a:ea typeface="宋体" panose="02010600030101010101" pitchFamily="2" charset="-122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  <a:ea typeface="宋体" panose="02010600030101010101" pitchFamily="2" charset="-122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anose="02010600030101010101" pitchFamily="2" charset="-122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anose="02010600030101010101" pitchFamily="2" charset="-122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anose="0201060003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  <a:ea typeface="宋体" panose="02010600030101010101" pitchFamily="2" charset="-122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  <a:ea typeface="宋体" panose="02010600030101010101" pitchFamily="2" charset="-122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anose="02010600030101010101" pitchFamily="2" charset="-122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anose="02010600030101010101" pitchFamily="2" charset="-122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anose="02010600030101010101" pitchFamily="2" charset="-122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anose="02010600030101010101" pitchFamily="2" charset="-122"/>
                                  </a:rPr>
                                  <m:t>𝒔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  <a:ea typeface="宋体" panose="02010600030101010101" pitchFamily="2" charset="-122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  <a:ea typeface="宋体" panose="02010600030101010101" pitchFamily="2" charset="-122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57407"/>
                <a:ext cx="8610600" cy="5715000"/>
              </a:xfrm>
              <a:blipFill>
                <a:blip r:embed="rId3"/>
                <a:stretch>
                  <a:fillRect l="-553"/>
                </a:stretch>
              </a:blip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752600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506460" y="2211070"/>
            <a:ext cx="1073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</a:rPr>
              <a:t>(31)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506460" y="2929890"/>
            <a:ext cx="1073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</a:rPr>
              <a:t>(32)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506460" y="4003040"/>
            <a:ext cx="1073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</a:rPr>
              <a:t>(33)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506460" y="4761230"/>
            <a:ext cx="1073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</a:rPr>
              <a:t>(34)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506460" y="6048375"/>
            <a:ext cx="1073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</a:rPr>
              <a:t>(35)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65"/>
    </mc:Choice>
    <mc:Fallback xmlns="">
      <p:transition spd="slow" advTm="10186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4 </a:t>
            </a:r>
            <a:r>
              <a:rPr lang="en-US" altLang="zh-CN" dirty="0" err="1"/>
              <a:t>线性二次型</a:t>
            </a:r>
            <a:r>
              <a:rPr lang="zh-CN" altLang="en-US" dirty="0"/>
              <a:t>问题程序设计</a:t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57407"/>
                <a:ext cx="8610600" cy="5715000"/>
              </a:xfrm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特征根为</a:t>
                </a: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=−</m:t>
                      </m:r>
                      <m:r>
                        <a:rPr lang="en-US" altLang="zh-CN" b="1" i="1" smtClean="0">
                          <a:latin typeface="Cambria Math"/>
                        </a:rPr>
                        <m:t>𝟏</m:t>
                      </m:r>
                      <m:r>
                        <a:rPr lang="en-US" altLang="zh-CN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𝒌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         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𝟐</m:t>
                      </m:r>
                    </m:oMath>
                  </m:oMathPara>
                </a14:m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𝟐</m:t>
                    </m:r>
                  </m:oMath>
                </a14:m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位于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s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右半平面，则无论矩阵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K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如何选取，系统也是不稳定的。这类系统不适合用二次型最优控制方法。</a:t>
                </a: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假定系统性能指标中的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Q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和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R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分别为</a:t>
                </a:r>
                <a:endParaRPr lang="en-US" altLang="zh-CN" b="1" i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𝑸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                        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𝑹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𝟏</m:t>
                      </m:r>
                    </m:oMath>
                  </m:oMathPara>
                </a14:m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按照如上所述方法编写的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MATLAB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程序为</a:t>
                </a: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% Design of LQR system</a:t>
                </a:r>
              </a:p>
              <a:p>
                <a:r>
                  <a:rPr lang="pt-BR" altLang="zh-CN" b="1" dirty="0">
                    <a:latin typeface="宋体" pitchFamily="2" charset="-122"/>
                    <a:ea typeface="宋体" pitchFamily="2" charset="-122"/>
                  </a:rPr>
                  <a:t>A=[-1 1;0 2];B = [1;0];</a:t>
                </a:r>
              </a:p>
              <a:p>
                <a:r>
                  <a:rPr lang="pt-BR" altLang="zh-CN" b="1" dirty="0">
                    <a:latin typeface="宋体" pitchFamily="2" charset="-122"/>
                    <a:ea typeface="宋体" pitchFamily="2" charset="-122"/>
                  </a:rPr>
                  <a:t>Q=[1 0;0 1];R = 1;</a:t>
                </a:r>
              </a:p>
              <a:p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K=</a:t>
                </a:r>
                <a:r>
                  <a:rPr lang="en-US" altLang="zh-CN" b="1" dirty="0" err="1">
                    <a:latin typeface="宋体" pitchFamily="2" charset="-122"/>
                    <a:ea typeface="宋体" pitchFamily="2" charset="-122"/>
                  </a:rPr>
                  <a:t>lqr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(A,B,Q,R);</a:t>
                </a:r>
              </a:p>
              <a:p>
                <a:pPr marL="0" indent="0">
                  <a:buNone/>
                </a:pP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运行结果为</a:t>
                </a: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??? Error using ==&gt; </a:t>
                </a:r>
                <a:r>
                  <a:rPr lang="en-US" altLang="zh-CN" b="1" dirty="0" err="1">
                    <a:latin typeface="宋体" pitchFamily="2" charset="-122"/>
                    <a:ea typeface="宋体" pitchFamily="2" charset="-122"/>
                  </a:rPr>
                  <a:t>lqr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(A,B) is </a:t>
                </a:r>
                <a:r>
                  <a:rPr lang="en-US" altLang="zh-CN" b="1" dirty="0" err="1">
                    <a:latin typeface="宋体" pitchFamily="2" charset="-122"/>
                    <a:ea typeface="宋体" pitchFamily="2" charset="-122"/>
                  </a:rPr>
                  <a:t>unstabilizable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.</a:t>
                </a:r>
              </a:p>
              <a:p>
                <a:pPr marL="0" indent="0">
                  <a:buNone/>
                </a:pP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表示系统不稳定，不适合用二次型最优控制方法。</a:t>
                </a:r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57407"/>
                <a:ext cx="8610600" cy="5715000"/>
              </a:xfrm>
              <a:blipFill rotWithShape="1">
                <a:blip r:embed="rId3"/>
                <a:stretch>
                  <a:fillRect l="-553"/>
                </a:stretch>
              </a:blip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752600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53425" y="1353820"/>
            <a:ext cx="1073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</a:rPr>
              <a:t>(36)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353425" y="2776855"/>
            <a:ext cx="1073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</a:rPr>
              <a:t>(37)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65"/>
    </mc:Choice>
    <mc:Fallback xmlns="">
      <p:transition spd="slow" advTm="10186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4 </a:t>
            </a:r>
            <a:r>
              <a:rPr lang="en-US" altLang="zh-CN" dirty="0" err="1"/>
              <a:t>线性二次型</a:t>
            </a:r>
            <a:r>
              <a:rPr lang="zh-CN" altLang="en-US" dirty="0"/>
              <a:t>问题程序设计</a:t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66800"/>
                <a:ext cx="8610600" cy="5715000"/>
              </a:xfrm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2: 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给定系统如下</a:t>
                </a: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宋体" pitchFamily="2" charset="-122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  <a:ea typeface="宋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宋体" pitchFamily="2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宋体" pitchFamily="2" charset="-12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宋体" pitchFamily="2" charset="-122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  <a:ea typeface="宋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宋体" pitchFamily="2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宋体" pitchFamily="2" charset="-122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宋体" pitchFamily="2" charset="-122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  <a:ea typeface="宋体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宋体" pitchFamily="2" charset="-12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  <a:ea typeface="宋体" pitchFamily="2" charset="-122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𝟐𝟎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𝟏𝟏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𝟔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宋体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itchFamily="2" charset="-12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itchFamily="2" charset="-122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宋体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itchFamily="2" charset="-12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itchFamily="2" charset="-122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宋体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itchFamily="2" charset="-12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itchFamily="2" charset="-122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𝒖</m:t>
                      </m:r>
                    </m:oMath>
                  </m:oMathPara>
                </a14:m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性能指标为</a:t>
                </a: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/>
                          <a:ea typeface="宋体" panose="02010600030101010101" pitchFamily="2" charset="-122"/>
                        </a:rPr>
                        <m:t>𝑱</m:t>
                      </m:r>
                      <m:r>
                        <a:rPr lang="en-US" altLang="zh-CN" b="1" i="1">
                          <a:latin typeface="Cambria Math"/>
                          <a:ea typeface="宋体" panose="02010600030101010101" pitchFamily="2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>
                              <a:latin typeface="Cambria Math"/>
                              <a:ea typeface="宋体" panose="02010600030101010101" pitchFamily="2" charset="-122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/>
                                      <a:ea typeface="宋体" panose="02010600030101010101" pitchFamily="2" charset="-122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/>
                                      <a:ea typeface="宋体" panose="02010600030101010101" pitchFamily="2" charset="-122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/>
                                  <a:ea typeface="宋体" panose="02010600030101010101" pitchFamily="2" charset="-122"/>
                                </a:rPr>
                                <m:t>𝑸𝒙</m:t>
                              </m:r>
                              <m:r>
                                <a:rPr lang="en-US" altLang="zh-CN" b="1" i="1">
                                  <a:latin typeface="Cambria Math"/>
                                  <a:ea typeface="宋体" panose="02010600030101010101" pitchFamily="2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/>
                                      <a:ea typeface="宋体" panose="02010600030101010101" pitchFamily="2" charset="-122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/>
                                      <a:ea typeface="宋体" panose="02010600030101010101" pitchFamily="2" charset="-122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/>
                                  <a:ea typeface="宋体" panose="02010600030101010101" pitchFamily="2" charset="-122"/>
                                </a:rPr>
                                <m:t>𝑹𝒖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/>
                              <a:ea typeface="宋体" panose="02010600030101010101" pitchFamily="2" charset="-122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式中</a:t>
                </a: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𝑸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                           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𝑹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𝟏</m:t>
                      </m:r>
                    </m:oMath>
                  </m:oMathPara>
                </a14:m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试用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MATLAB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求解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X,P,E 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。</a:t>
                </a: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解</a:t>
                </a:r>
                <a:r>
                  <a:rPr lang="en-US" altLang="zh-CN" b="1" dirty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:</a:t>
                </a:r>
                <a:r>
                  <a:rPr lang="en-US" altLang="zh-CN" b="1" dirty="0">
                    <a:latin typeface="宋体" pitchFamily="2" charset="-122"/>
                    <a:ea typeface="宋体" pitchFamily="2" charset="-122"/>
                  </a:rPr>
                  <a:t>MATLAB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程序</a:t>
                </a: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r>
                  <a:rPr lang="en-US" altLang="zh-CN" dirty="0"/>
                  <a:t>% Design of LQR system</a:t>
                </a:r>
              </a:p>
              <a:p>
                <a:r>
                  <a:rPr lang="pt-BR" altLang="zh-CN" dirty="0"/>
                  <a:t>A=[0 1 0;0 0 1;-20 -11 -6];B = [0;0;1];</a:t>
                </a:r>
              </a:p>
              <a:p>
                <a:r>
                  <a:rPr lang="pt-BR" altLang="zh-CN" dirty="0"/>
                  <a:t>Q=[1 0 0;0 1 0;0 0 1];R = 1;</a:t>
                </a:r>
              </a:p>
              <a:p>
                <a:r>
                  <a:rPr lang="en-US" altLang="zh-CN" dirty="0"/>
                  <a:t>[K,P,E]=</a:t>
                </a:r>
                <a:r>
                  <a:rPr lang="en-US" altLang="zh-CN" dirty="0" err="1"/>
                  <a:t>lqr</a:t>
                </a:r>
                <a:r>
                  <a:rPr lang="en-US" altLang="zh-CN" dirty="0"/>
                  <a:t>(A,B,Q,R);K,P,E,</a:t>
                </a:r>
              </a:p>
              <a:p>
                <a:pPr marL="0" indent="0">
                  <a:buNone/>
                </a:pP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6800"/>
                <a:ext cx="8610600" cy="5715000"/>
              </a:xfrm>
              <a:blipFill rotWithShape="1">
                <a:blip r:embed="rId3"/>
                <a:stretch>
                  <a:fillRect l="-553"/>
                </a:stretch>
              </a:blip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752600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53425" y="1720215"/>
            <a:ext cx="1073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</a:rPr>
              <a:t>(38)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53425" y="3986530"/>
            <a:ext cx="1073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</a:rPr>
              <a:t>(39)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65"/>
    </mc:Choice>
    <mc:Fallback xmlns="">
      <p:transition spd="slow" advTm="10186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4 </a:t>
            </a:r>
            <a:r>
              <a:rPr lang="en-US" altLang="zh-CN" dirty="0" err="1"/>
              <a:t>线性二次型</a:t>
            </a:r>
            <a:r>
              <a:rPr lang="zh-CN" altLang="en-US" dirty="0"/>
              <a:t>问题程序设计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066800"/>
            <a:ext cx="8610600" cy="5715000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运行结果为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/>
              <a:t>K=</a:t>
            </a:r>
          </a:p>
          <a:p>
            <a:pPr marL="0" indent="0">
              <a:buNone/>
            </a:pPr>
            <a:r>
              <a:rPr lang="en-US" altLang="zh-CN" dirty="0"/>
              <a:t>                                        0.0250    0.2933    0.1308</a:t>
            </a:r>
          </a:p>
          <a:p>
            <a:r>
              <a:rPr lang="en-US" altLang="zh-CN" dirty="0"/>
              <a:t>P =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                                        6.1474    2.7689    0.0250</a:t>
            </a:r>
          </a:p>
          <a:p>
            <a:pPr marL="0" indent="0">
              <a:buNone/>
            </a:pPr>
            <a:r>
              <a:rPr lang="en-US" altLang="zh-CN" dirty="0"/>
              <a:t>                                        2.7689    3.2116    0.2933</a:t>
            </a:r>
          </a:p>
          <a:p>
            <a:pPr marL="0" indent="0">
              <a:buNone/>
            </a:pPr>
            <a:r>
              <a:rPr lang="en-US" altLang="zh-CN" dirty="0"/>
              <a:t>                                        0.0250    0.2933    0.1308</a:t>
            </a:r>
          </a:p>
          <a:p>
            <a:r>
              <a:rPr lang="en-US" altLang="zh-CN" dirty="0"/>
              <a:t>E=</a:t>
            </a:r>
          </a:p>
          <a:p>
            <a:pPr marL="0" indent="0">
              <a:buNone/>
            </a:pPr>
            <a:r>
              <a:rPr lang="en-US" altLang="zh-CN" dirty="0"/>
              <a:t>                                                      -4.6252</a:t>
            </a:r>
          </a:p>
          <a:p>
            <a:pPr marL="0" indent="0">
              <a:buNone/>
            </a:pPr>
            <a:r>
              <a:rPr lang="en-US" altLang="zh-CN" dirty="0"/>
              <a:t>                                            -0.7528+1.9398i</a:t>
            </a:r>
          </a:p>
          <a:p>
            <a:pPr marL="0" indent="0">
              <a:buNone/>
            </a:pPr>
            <a:r>
              <a:rPr lang="en-US" altLang="zh-CN" dirty="0"/>
              <a:t>                                            -0.7528- 1.9398i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2600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65"/>
    </mc:Choice>
    <mc:Fallback xmlns="">
      <p:transition spd="slow" advTm="10186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4 </a:t>
            </a:r>
            <a:r>
              <a:rPr lang="en-US" altLang="zh-CN" dirty="0" err="1"/>
              <a:t>线性二次型</a:t>
            </a:r>
            <a:r>
              <a:rPr lang="zh-CN" altLang="en-US" dirty="0"/>
              <a:t>问题程序设计</a:t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66800"/>
                <a:ext cx="8610600" cy="5715000"/>
              </a:xfrm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3: </a:t>
                </a: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给定系统如下</a:t>
                </a: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 smtClean="0">
                                  <a:latin typeface="Cambria Math"/>
                                  <a:ea typeface="宋体" pitchFamily="2" charset="-122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𝒖</m:t>
                      </m:r>
                    </m:oMath>
                  </m:oMathPara>
                </a14:m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𝒚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 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𝟎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 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𝟎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𝒙</m:t>
                      </m:r>
                    </m:oMath>
                  </m:oMathPara>
                </a14:m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性能指标为</a:t>
                </a: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/>
                          <a:ea typeface="宋体" panose="02010600030101010101" pitchFamily="2" charset="-122"/>
                        </a:rPr>
                        <m:t>𝑱</m:t>
                      </m:r>
                      <m:r>
                        <a:rPr lang="en-US" altLang="zh-CN" b="1" i="1">
                          <a:latin typeface="Cambria Math"/>
                          <a:ea typeface="宋体" panose="02010600030101010101" pitchFamily="2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>
                              <a:latin typeface="Cambria Math"/>
                              <a:ea typeface="宋体" panose="02010600030101010101" pitchFamily="2" charset="-122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/>
                                      <a:ea typeface="宋体" panose="02010600030101010101" pitchFamily="2" charset="-122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/>
                                      <a:ea typeface="宋体" panose="02010600030101010101" pitchFamily="2" charset="-122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/>
                                  <a:ea typeface="宋体" panose="02010600030101010101" pitchFamily="2" charset="-122"/>
                                </a:rPr>
                                <m:t>𝑸𝒙</m:t>
                              </m:r>
                              <m:r>
                                <a:rPr lang="en-US" altLang="zh-CN" b="1" i="1">
                                  <a:latin typeface="Cambria Math"/>
                                  <a:ea typeface="宋体" panose="02010600030101010101" pitchFamily="2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/>
                                      <a:ea typeface="宋体" panose="02010600030101010101" pitchFamily="2" charset="-122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/>
                                      <a:ea typeface="宋体" panose="02010600030101010101" pitchFamily="2" charset="-122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/>
                                  <a:ea typeface="宋体" panose="02010600030101010101" pitchFamily="2" charset="-122"/>
                                </a:rPr>
                                <m:t>𝑹𝒖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/>
                              <a:ea typeface="宋体" panose="02010600030101010101" pitchFamily="2" charset="-122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latin typeface="宋体" pitchFamily="2" charset="-122"/>
                    <a:ea typeface="宋体" pitchFamily="2" charset="-122"/>
                  </a:rPr>
                  <a:t>式中</a:t>
                </a: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𝑸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宋体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itchFamily="2" charset="-122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itchFamily="2" charset="-122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  <a:ea typeface="宋体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/>
                                        <a:ea typeface="宋体" pitchFamily="2" charset="-122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itchFamily="2" charset="-122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  <a:ea typeface="宋体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/>
                                        <a:ea typeface="宋体" pitchFamily="2" charset="-122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itchFamily="2" charset="-122"/>
                                      </a:rPr>
                                      <m:t>𝟑𝟑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      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𝑹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𝟏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      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𝒙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宋体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itchFamily="2" charset="-12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itchFamily="2" charset="-122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  <a:ea typeface="宋体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/>
                                        <a:ea typeface="宋体" pitchFamily="2" charset="-12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itchFamily="2" charset="-122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  <a:ea typeface="宋体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/>
                                        <a:ea typeface="宋体" pitchFamily="2" charset="-12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itchFamily="2" charset="-122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b="1" i="0" smtClean="0">
                          <a:latin typeface="Cambria Math"/>
                          <a:ea typeface="宋体" pitchFamily="2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1" i="1" smtClean="0">
                                    <a:latin typeface="Cambria Math"/>
                                    <a:ea typeface="宋体" pitchFamily="2" charset="-122"/>
                                  </a:rPr>
                                  <m:t>𝒚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宋体" pitchFamily="2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itchFamily="2" charset="-122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宋体" pitchFamily="2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  <a:ea typeface="宋体" pitchFamily="2" charset="-122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假定系统控制信号由下式给出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𝒖</m:t>
                      </m:r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𝒓</m:t>
                          </m:r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  <a:ea typeface="宋体" pitchFamily="2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  <a:ea typeface="宋体" pitchFamily="2" charset="-122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−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  <a:ea typeface="宋体" pitchFamily="2" charset="-122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  <a:ea typeface="宋体" pitchFamily="2" charset="-122"/>
                                </a:rPr>
                                <m:t>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/>
                                  <a:ea typeface="宋体" pitchFamily="2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  <a:ea typeface="宋体" pitchFamily="2" charset="-122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  <a:ea typeface="宋体" pitchFamily="2" charset="-122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  <a:ea typeface="宋体" pitchFamily="2" charset="-122"/>
                                </a:rPr>
                                <m:t>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/>
                                  <a:ea typeface="宋体" pitchFamily="2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  <a:ea typeface="宋体" pitchFamily="2" charset="-122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altLang="zh-CN" b="1" i="1" smtClean="0">
                          <a:latin typeface="Cambria Math"/>
                          <a:ea typeface="宋体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lang="en-US" altLang="zh-CN" b="1" i="1">
                              <a:latin typeface="Cambria Math"/>
                              <a:ea typeface="宋体" pitchFamily="2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0" smtClean="0">
                          <a:latin typeface="Cambria Math"/>
                          <a:ea typeface="宋体" pitchFamily="2" charset="-122"/>
                        </a:rPr>
                        <m:t>𝐫</m:t>
                      </m:r>
                      <m:r>
                        <a:rPr lang="en-US" altLang="zh-CN" b="1" i="0" smtClean="0">
                          <a:latin typeface="Cambria Math"/>
                          <a:ea typeface="宋体" pitchFamily="2" charset="-122"/>
                        </a:rPr>
                        <m:t>−(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lang="en-US" altLang="zh-CN" b="1" i="1">
                              <a:latin typeface="Cambria Math"/>
                              <a:ea typeface="宋体" pitchFamily="2" charset="-122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/>
                              <a:ea typeface="宋体" pitchFamily="2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>
                              <a:latin typeface="Cambria Math"/>
                              <a:ea typeface="宋体" pitchFamily="2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0" smtClean="0">
                          <a:latin typeface="Cambria Math"/>
                          <a:ea typeface="宋体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/>
                              <a:ea typeface="宋体" pitchFamily="2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0" smtClean="0">
                          <a:latin typeface="Cambria Math"/>
                          <a:ea typeface="宋体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𝒌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宋体" pitchFamily="2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/>
                              <a:ea typeface="宋体" pitchFamily="2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  <a:ea typeface="宋体" pitchFamily="2" charset="-122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0" smtClean="0">
                          <a:latin typeface="Cambria Math"/>
                          <a:ea typeface="宋体" pitchFamily="2" charset="-122"/>
                        </a:rPr>
                        <m:t>)</m:t>
                      </m:r>
                    </m:oMath>
                  </m:oMathPara>
                </a14:m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  <a:p>
                <a:r>
                  <a:rPr lang="zh-CN" altLang="en-US" dirty="0"/>
                  <a:t>其结构图如图</a:t>
                </a:r>
                <a:r>
                  <a:rPr lang="en-US" altLang="zh-CN" dirty="0"/>
                  <a:t>81</a:t>
                </a:r>
                <a:r>
                  <a:rPr lang="zh-CN" altLang="en-US" dirty="0"/>
                  <a:t>所示。在决定控制率时，设输人信号</a:t>
                </a:r>
                <a:r>
                  <a:rPr lang="en-US" altLang="zh-CN" dirty="0"/>
                  <a:t>r = 0 </a:t>
                </a:r>
                <a:r>
                  <a:rPr lang="zh-CN" altLang="en-US" dirty="0"/>
                  <a:t>，试用</a:t>
                </a:r>
                <a:r>
                  <a:rPr lang="en-US" altLang="zh-CN" dirty="0"/>
                  <a:t>MATL AB</a:t>
                </a:r>
                <a:r>
                  <a:rPr lang="zh-CN" altLang="en-US" dirty="0"/>
                  <a:t>求反馈增益矩阵</a:t>
                </a:r>
                <a:r>
                  <a:rPr lang="en-US" altLang="zh-CN" dirty="0"/>
                  <a:t>K</a:t>
                </a:r>
                <a:endParaRPr lang="en-US" altLang="zh-CN" b="1" dirty="0">
                  <a:latin typeface="宋体" pitchFamily="2" charset="-122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6800"/>
                <a:ext cx="8610600" cy="5715000"/>
              </a:xfrm>
              <a:blipFill rotWithShape="1">
                <a:blip r:embed="rId3"/>
                <a:stretch>
                  <a:fillRect l="-553"/>
                </a:stretch>
              </a:blip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752600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53425" y="1635125"/>
            <a:ext cx="1073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</a:rPr>
              <a:t>(40)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353425" y="2103120"/>
            <a:ext cx="1073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</a:rPr>
              <a:t>(41)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53425" y="2997200"/>
            <a:ext cx="1073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</a:rPr>
              <a:t>(42)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353425" y="4224020"/>
            <a:ext cx="1073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</a:rPr>
              <a:t>(43)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65"/>
    </mc:Choice>
    <mc:Fallback xmlns="">
      <p:transition spd="slow" advTm="101865"/>
    </mc:Fallback>
  </mc:AlternateContent>
</p:sld>
</file>

<file path=ppt/theme/theme1.xml><?xml version="1.0" encoding="utf-8"?>
<a:theme xmlns:a="http://schemas.openxmlformats.org/drawingml/2006/main" name="RUG template basic NL">
  <a:themeElements>
    <a:clrScheme name="RUG template basic NL 2">
      <a:dk1>
        <a:srgbClr val="707070"/>
      </a:dk1>
      <a:lt1>
        <a:srgbClr val="FFFFFF"/>
      </a:lt1>
      <a:dk2>
        <a:srgbClr val="707070"/>
      </a:dk2>
      <a:lt2>
        <a:srgbClr val="000000"/>
      </a:lt2>
      <a:accent1>
        <a:srgbClr val="C8C8C8"/>
      </a:accent1>
      <a:accent2>
        <a:srgbClr val="CC0000"/>
      </a:accent2>
      <a:accent3>
        <a:srgbClr val="FFFFFF"/>
      </a:accent3>
      <a:accent4>
        <a:srgbClr val="5F5F5F"/>
      </a:accent4>
      <a:accent5>
        <a:srgbClr val="E0E0E0"/>
      </a:accent5>
      <a:accent6>
        <a:srgbClr val="B90000"/>
      </a:accent6>
      <a:hlink>
        <a:srgbClr val="000000"/>
      </a:hlink>
      <a:folHlink>
        <a:srgbClr val="772DEF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0" lang="nl-NL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0" lang="nl-NL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RUG template basic NL 1">
        <a:dk1>
          <a:srgbClr val="707070"/>
        </a:dk1>
        <a:lt1>
          <a:srgbClr val="FFFFFF"/>
        </a:lt1>
        <a:dk2>
          <a:srgbClr val="707070"/>
        </a:dk2>
        <a:lt2>
          <a:srgbClr val="000000"/>
        </a:lt2>
        <a:accent1>
          <a:srgbClr val="C8C8C8"/>
        </a:accent1>
        <a:accent2>
          <a:srgbClr val="CC0000"/>
        </a:accent2>
        <a:accent3>
          <a:srgbClr val="FFFFFF"/>
        </a:accent3>
        <a:accent4>
          <a:srgbClr val="5F5F5F"/>
        </a:accent4>
        <a:accent5>
          <a:srgbClr val="E0E0E0"/>
        </a:accent5>
        <a:accent6>
          <a:srgbClr val="B90000"/>
        </a:accent6>
        <a:hlink>
          <a:srgbClr val="009CEF"/>
        </a:hlink>
        <a:folHlink>
          <a:srgbClr val="772DE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G template basic NL 2">
        <a:dk1>
          <a:srgbClr val="707070"/>
        </a:dk1>
        <a:lt1>
          <a:srgbClr val="FFFFFF"/>
        </a:lt1>
        <a:dk2>
          <a:srgbClr val="707070"/>
        </a:dk2>
        <a:lt2>
          <a:srgbClr val="000000"/>
        </a:lt2>
        <a:accent1>
          <a:srgbClr val="C8C8C8"/>
        </a:accent1>
        <a:accent2>
          <a:srgbClr val="CC0000"/>
        </a:accent2>
        <a:accent3>
          <a:srgbClr val="FFFFFF"/>
        </a:accent3>
        <a:accent4>
          <a:srgbClr val="5F5F5F"/>
        </a:accent4>
        <a:accent5>
          <a:srgbClr val="E0E0E0"/>
        </a:accent5>
        <a:accent6>
          <a:srgbClr val="B90000"/>
        </a:accent6>
        <a:hlink>
          <a:srgbClr val="000000"/>
        </a:hlink>
        <a:folHlink>
          <a:srgbClr val="772DE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RUG template basic NL">
  <a:themeElements>
    <a:clrScheme name="RUG template basic NL 2">
      <a:dk1>
        <a:srgbClr val="707070"/>
      </a:dk1>
      <a:lt1>
        <a:srgbClr val="FFFFFF"/>
      </a:lt1>
      <a:dk2>
        <a:srgbClr val="707070"/>
      </a:dk2>
      <a:lt2>
        <a:srgbClr val="000000"/>
      </a:lt2>
      <a:accent1>
        <a:srgbClr val="C8C8C8"/>
      </a:accent1>
      <a:accent2>
        <a:srgbClr val="CC0000"/>
      </a:accent2>
      <a:accent3>
        <a:srgbClr val="FFFFFF"/>
      </a:accent3>
      <a:accent4>
        <a:srgbClr val="5F5F5F"/>
      </a:accent4>
      <a:accent5>
        <a:srgbClr val="E0E0E0"/>
      </a:accent5>
      <a:accent6>
        <a:srgbClr val="B90000"/>
      </a:accent6>
      <a:hlink>
        <a:srgbClr val="000000"/>
      </a:hlink>
      <a:folHlink>
        <a:srgbClr val="772DEF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0" lang="nl-NL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0" lang="nl-NL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RUG template basic NL 1">
        <a:dk1>
          <a:srgbClr val="707070"/>
        </a:dk1>
        <a:lt1>
          <a:srgbClr val="FFFFFF"/>
        </a:lt1>
        <a:dk2>
          <a:srgbClr val="707070"/>
        </a:dk2>
        <a:lt2>
          <a:srgbClr val="000000"/>
        </a:lt2>
        <a:accent1>
          <a:srgbClr val="C8C8C8"/>
        </a:accent1>
        <a:accent2>
          <a:srgbClr val="CC0000"/>
        </a:accent2>
        <a:accent3>
          <a:srgbClr val="FFFFFF"/>
        </a:accent3>
        <a:accent4>
          <a:srgbClr val="5F5F5F"/>
        </a:accent4>
        <a:accent5>
          <a:srgbClr val="E0E0E0"/>
        </a:accent5>
        <a:accent6>
          <a:srgbClr val="B90000"/>
        </a:accent6>
        <a:hlink>
          <a:srgbClr val="009CEF"/>
        </a:hlink>
        <a:folHlink>
          <a:srgbClr val="772DE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G template basic NL 2">
        <a:dk1>
          <a:srgbClr val="707070"/>
        </a:dk1>
        <a:lt1>
          <a:srgbClr val="FFFFFF"/>
        </a:lt1>
        <a:dk2>
          <a:srgbClr val="707070"/>
        </a:dk2>
        <a:lt2>
          <a:srgbClr val="000000"/>
        </a:lt2>
        <a:accent1>
          <a:srgbClr val="C8C8C8"/>
        </a:accent1>
        <a:accent2>
          <a:srgbClr val="CC0000"/>
        </a:accent2>
        <a:accent3>
          <a:srgbClr val="FFFFFF"/>
        </a:accent3>
        <a:accent4>
          <a:srgbClr val="5F5F5F"/>
        </a:accent4>
        <a:accent5>
          <a:srgbClr val="E0E0E0"/>
        </a:accent5>
        <a:accent6>
          <a:srgbClr val="B90000"/>
        </a:accent6>
        <a:hlink>
          <a:srgbClr val="000000"/>
        </a:hlink>
        <a:folHlink>
          <a:srgbClr val="772DE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RUG template basic NL">
  <a:themeElements>
    <a:clrScheme name="RUG template basic NL 2">
      <a:dk1>
        <a:srgbClr val="707070"/>
      </a:dk1>
      <a:lt1>
        <a:srgbClr val="FFFFFF"/>
      </a:lt1>
      <a:dk2>
        <a:srgbClr val="707070"/>
      </a:dk2>
      <a:lt2>
        <a:srgbClr val="000000"/>
      </a:lt2>
      <a:accent1>
        <a:srgbClr val="C8C8C8"/>
      </a:accent1>
      <a:accent2>
        <a:srgbClr val="CC0000"/>
      </a:accent2>
      <a:accent3>
        <a:srgbClr val="FFFFFF"/>
      </a:accent3>
      <a:accent4>
        <a:srgbClr val="5F5F5F"/>
      </a:accent4>
      <a:accent5>
        <a:srgbClr val="E0E0E0"/>
      </a:accent5>
      <a:accent6>
        <a:srgbClr val="B90000"/>
      </a:accent6>
      <a:hlink>
        <a:srgbClr val="000000"/>
      </a:hlink>
      <a:folHlink>
        <a:srgbClr val="772DEF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spcBef>
            <a:spcPct val="50000"/>
          </a:spcBef>
          <a:spcAft>
            <a:spcPct val="0"/>
          </a:spcAft>
          <a:buClrTx/>
          <a:buSzTx/>
          <a:buFontTx/>
          <a:buNone/>
          <a:defRPr kumimoji="0" lang="nl-NL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anose="020405020504050203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spcBef>
            <a:spcPct val="50000"/>
          </a:spcBef>
          <a:spcAft>
            <a:spcPct val="0"/>
          </a:spcAft>
          <a:buClrTx/>
          <a:buSzTx/>
          <a:buFontTx/>
          <a:buNone/>
          <a:defRPr kumimoji="0" lang="nl-NL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anose="02040502050405020303" pitchFamily="18" charset="0"/>
          </a:defRPr>
        </a:defPPr>
      </a:lstStyle>
    </a:lnDef>
  </a:objectDefaults>
  <a:extraClrSchemeLst>
    <a:extraClrScheme>
      <a:clrScheme name="RUG template basic NL 1">
        <a:dk1>
          <a:srgbClr val="707070"/>
        </a:dk1>
        <a:lt1>
          <a:srgbClr val="FFFFFF"/>
        </a:lt1>
        <a:dk2>
          <a:srgbClr val="707070"/>
        </a:dk2>
        <a:lt2>
          <a:srgbClr val="000000"/>
        </a:lt2>
        <a:accent1>
          <a:srgbClr val="C8C8C8"/>
        </a:accent1>
        <a:accent2>
          <a:srgbClr val="CC0000"/>
        </a:accent2>
        <a:accent3>
          <a:srgbClr val="FFFFFF"/>
        </a:accent3>
        <a:accent4>
          <a:srgbClr val="5F5F5F"/>
        </a:accent4>
        <a:accent5>
          <a:srgbClr val="E0E0E0"/>
        </a:accent5>
        <a:accent6>
          <a:srgbClr val="B90000"/>
        </a:accent6>
        <a:hlink>
          <a:srgbClr val="009CEF"/>
        </a:hlink>
        <a:folHlink>
          <a:srgbClr val="772DE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G template basic NL 2">
        <a:dk1>
          <a:srgbClr val="707070"/>
        </a:dk1>
        <a:lt1>
          <a:srgbClr val="FFFFFF"/>
        </a:lt1>
        <a:dk2>
          <a:srgbClr val="707070"/>
        </a:dk2>
        <a:lt2>
          <a:srgbClr val="000000"/>
        </a:lt2>
        <a:accent1>
          <a:srgbClr val="C8C8C8"/>
        </a:accent1>
        <a:accent2>
          <a:srgbClr val="CC0000"/>
        </a:accent2>
        <a:accent3>
          <a:srgbClr val="FFFFFF"/>
        </a:accent3>
        <a:accent4>
          <a:srgbClr val="5F5F5F"/>
        </a:accent4>
        <a:accent5>
          <a:srgbClr val="E0E0E0"/>
        </a:accent5>
        <a:accent6>
          <a:srgbClr val="B90000"/>
        </a:accent6>
        <a:hlink>
          <a:srgbClr val="000000"/>
        </a:hlink>
        <a:folHlink>
          <a:srgbClr val="772DE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liang2009rrd</Template>
  <TotalTime>3057</TotalTime>
  <Words>1828</Words>
  <Application>Microsoft Office PowerPoint</Application>
  <PresentationFormat>全屏显示(4:3)</PresentationFormat>
  <Paragraphs>262</Paragraphs>
  <Slides>20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 Unicode MS</vt:lpstr>
      <vt:lpstr>宋体</vt:lpstr>
      <vt:lpstr>Arial</vt:lpstr>
      <vt:lpstr>Calibri</vt:lpstr>
      <vt:lpstr>Cambria Math</vt:lpstr>
      <vt:lpstr>Georgia</vt:lpstr>
      <vt:lpstr>Times</vt:lpstr>
      <vt:lpstr>Verdana</vt:lpstr>
      <vt:lpstr>Wingdings</vt:lpstr>
      <vt:lpstr>RUG template basic NL</vt:lpstr>
      <vt:lpstr>1_RUG template basic NL</vt:lpstr>
      <vt:lpstr>2_RUG template basic NL</vt:lpstr>
      <vt:lpstr>Equation.KSEE3</vt:lpstr>
      <vt:lpstr>公式</vt:lpstr>
      <vt:lpstr> 第4章 线性二次型最优控制程序设计</vt:lpstr>
      <vt:lpstr>4 线性二次型问题程序设计 </vt:lpstr>
      <vt:lpstr>4 线性二次型问题程序设计 </vt:lpstr>
      <vt:lpstr>4 线性二次型问题程序设计 </vt:lpstr>
      <vt:lpstr>4 线性二次型问题程序设计 </vt:lpstr>
      <vt:lpstr>4 线性二次型问题程序设计 </vt:lpstr>
      <vt:lpstr>4 线性二次型问题程序设计 </vt:lpstr>
      <vt:lpstr>4 线性二次型问题程序设计 </vt:lpstr>
      <vt:lpstr>4 线性二次型问题程序设计 </vt:lpstr>
      <vt:lpstr>4 线性二次型问题程序设计 </vt:lpstr>
      <vt:lpstr>4 线性二次型问题程序设计 </vt:lpstr>
      <vt:lpstr>4 线性二次型问题程序设计 </vt:lpstr>
      <vt:lpstr>4 线性二次型问题程序设计 </vt:lpstr>
      <vt:lpstr>4 线性二次型问题程序设计 </vt:lpstr>
      <vt:lpstr>思 路   </vt:lpstr>
      <vt:lpstr>4 线性二次型问题程序设计 </vt:lpstr>
      <vt:lpstr>4 线性二次型问题程序设计 </vt:lpstr>
      <vt:lpstr>4 线性二次型问题程序设计 </vt:lpstr>
      <vt:lpstr>4 线性二次型问题程序设计 </vt:lpstr>
      <vt:lpstr>4 线性二次型问题程序设计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Shahin</dc:creator>
  <cp:lastModifiedBy>Hui</cp:lastModifiedBy>
  <cp:revision>1414</cp:revision>
  <cp:lastPrinted>2016-05-28T15:17:00Z</cp:lastPrinted>
  <dcterms:created xsi:type="dcterms:W3CDTF">2009-08-05T06:21:00Z</dcterms:created>
  <dcterms:modified xsi:type="dcterms:W3CDTF">2025-10-30T04:22:53Z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